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352" r:id="rId3"/>
    <p:sldId id="331" r:id="rId4"/>
    <p:sldId id="358" r:id="rId5"/>
    <p:sldId id="357" r:id="rId6"/>
    <p:sldId id="334" r:id="rId7"/>
    <p:sldId id="343" r:id="rId8"/>
    <p:sldId id="354" r:id="rId9"/>
    <p:sldId id="353" r:id="rId10"/>
    <p:sldId id="336" r:id="rId11"/>
    <p:sldId id="304" r:id="rId12"/>
  </p:sldIdLst>
  <p:sldSz cx="9144000" cy="6858000" type="screen4x3"/>
  <p:notesSz cx="6735763" cy="98663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1674A"/>
    <a:srgbClr val="005392"/>
    <a:srgbClr val="083763"/>
    <a:srgbClr val="0067B4"/>
    <a:srgbClr val="BDDEFF"/>
    <a:srgbClr val="FFFFFF"/>
    <a:srgbClr val="12127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80900" autoAdjust="0"/>
  </p:normalViewPr>
  <p:slideViewPr>
    <p:cSldViewPr>
      <p:cViewPr varScale="1">
        <p:scale>
          <a:sx n="91" d="100"/>
          <a:sy n="91" d="100"/>
        </p:scale>
        <p:origin x="-125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Kopia\wazne\WPR_po_2013\rok_2012\przenoszenie_srodkow_z_II_do_I\Kopia%20Kopia%20Zeszyt5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Kopia\wazne\WPR_po_2013\rok_2012\przenoszenie_srodkow_z_II_do_I\Kopia%20Kopia%20Zeszyt5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Kopia\wazne\WPR_po_2013\rok_2012\przenoszenie_srodkow_z_II_do_I\Kopia%20Kopia%20Zeszyt5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dmamin\AppData\Local\Microsoft\Windows\Temporary%20Internet%20Files\Content.Outlook\JKM5D128\budzet_na_rolnictwo_10_01_2014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dmamin\AppData\Local\Microsoft\Windows\Temporary%20Internet%20Files\Content.Outlook\JKM5D128\budzet_na_rolnictwo_10_01_2014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1988407699037693E-2"/>
          <c:y val="5.1400554097404488E-2"/>
          <c:w val="0.77355468066491662"/>
          <c:h val="0.7010477577702251"/>
        </c:manualLayout>
      </c:layout>
      <c:barChart>
        <c:barDir val="col"/>
        <c:grouping val="clustered"/>
        <c:ser>
          <c:idx val="0"/>
          <c:order val="0"/>
          <c:tx>
            <c:strRef>
              <c:f>'budzet (13_12)'!$L$49</c:f>
              <c:strCache>
                <c:ptCount val="1"/>
                <c:pt idx="0">
                  <c:v>2007-2013</c:v>
                </c:pt>
              </c:strCache>
            </c:strRef>
          </c:tx>
          <c:spPr>
            <a:solidFill>
              <a:schemeClr val="accent3">
                <a:tint val="95000"/>
              </a:schemeClr>
            </a:solidFill>
            <a:ln w="9525" cap="flat" cmpd="sng" algn="ctr">
              <a:solidFill>
                <a:schemeClr val="accent3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chemeClr val="accent3">
                  <a:shade val="70000"/>
                  <a:satMod val="105000"/>
                </a:schemeClr>
              </a:contourClr>
            </a:sp3d>
          </c:spPr>
          <c:dLbls>
            <c:showVal val="1"/>
          </c:dLbls>
          <c:cat>
            <c:strRef>
              <c:f>'budzet (13_12)'!$K$50:$K$52</c:f>
              <c:strCache>
                <c:ptCount val="3"/>
                <c:pt idx="0">
                  <c:v>Płatności bezpośrednie</c:v>
                </c:pt>
                <c:pt idx="1">
                  <c:v>Rozwój obszarów wiejskich</c:v>
                </c:pt>
                <c:pt idx="2">
                  <c:v>Łącznie</c:v>
                </c:pt>
              </c:strCache>
            </c:strRef>
          </c:cat>
          <c:val>
            <c:numRef>
              <c:f>'budzet (13_12)'!$L$50:$L$52</c:f>
              <c:numCache>
                <c:formatCode>General</c:formatCode>
                <c:ptCount val="3"/>
                <c:pt idx="0">
                  <c:v>21.8</c:v>
                </c:pt>
                <c:pt idx="1">
                  <c:v>17.399999999999999</c:v>
                </c:pt>
                <c:pt idx="2" formatCode="0.0">
                  <c:v>39.200000000000003</c:v>
                </c:pt>
              </c:numCache>
            </c:numRef>
          </c:val>
        </c:ser>
        <c:ser>
          <c:idx val="1"/>
          <c:order val="1"/>
          <c:tx>
            <c:strRef>
              <c:f>'budzet (13_12)'!$M$49</c:f>
              <c:strCache>
                <c:ptCount val="1"/>
                <c:pt idx="0">
                  <c:v>2014-2020</c:v>
                </c:pt>
              </c:strCache>
            </c:strRef>
          </c:tx>
          <c:dPt>
            <c:idx val="1"/>
            <c:spPr>
              <a:gradFill>
                <a:gsLst>
                  <a:gs pos="26000">
                    <a:srgbClr val="B43532"/>
                  </a:gs>
                  <a:gs pos="24000">
                    <a:schemeClr val="accent6">
                      <a:lumMod val="75000"/>
                    </a:schemeClr>
                  </a:gs>
                </a:gsLst>
                <a:lin ang="5400000" scaled="0"/>
              </a:gradFill>
            </c:spPr>
          </c:dPt>
          <c:dLbls>
            <c:showVal val="1"/>
          </c:dLbls>
          <c:cat>
            <c:strRef>
              <c:f>'budzet (13_12)'!$K$50:$K$52</c:f>
              <c:strCache>
                <c:ptCount val="3"/>
                <c:pt idx="0">
                  <c:v>Płatności bezpośrednie</c:v>
                </c:pt>
                <c:pt idx="1">
                  <c:v>Rozwój obszarów wiejskich</c:v>
                </c:pt>
                <c:pt idx="2">
                  <c:v>Łącznie</c:v>
                </c:pt>
              </c:strCache>
            </c:strRef>
          </c:cat>
          <c:val>
            <c:numRef>
              <c:f>'budzet (13_12)'!$M$50:$M$52</c:f>
              <c:numCache>
                <c:formatCode>0.0</c:formatCode>
                <c:ptCount val="3"/>
                <c:pt idx="0">
                  <c:v>23.721039043999948</c:v>
                </c:pt>
                <c:pt idx="1">
                  <c:v>18.7</c:v>
                </c:pt>
                <c:pt idx="2">
                  <c:v>42.421039044000011</c:v>
                </c:pt>
              </c:numCache>
            </c:numRef>
          </c:val>
        </c:ser>
        <c:axId val="110256512"/>
        <c:axId val="110258048"/>
      </c:barChart>
      <c:catAx>
        <c:axId val="110256512"/>
        <c:scaling>
          <c:orientation val="minMax"/>
        </c:scaling>
        <c:axPos val="b"/>
        <c:tickLblPos val="nextTo"/>
        <c:crossAx val="110258048"/>
        <c:crosses val="autoZero"/>
        <c:auto val="1"/>
        <c:lblAlgn val="ctr"/>
        <c:lblOffset val="100"/>
      </c:catAx>
      <c:valAx>
        <c:axId val="110258048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" sourceLinked="0"/>
        <c:tickLblPos val="nextTo"/>
        <c:crossAx val="110256512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txPr>
    <a:bodyPr/>
    <a:lstStyle/>
    <a:p>
      <a:pPr>
        <a:defRPr sz="1100"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2759793914649716E-2"/>
          <c:y val="0.17354052607146842"/>
          <c:w val="0.34278142315543891"/>
          <c:h val="0.62328260306149263"/>
        </c:manualLayout>
      </c:layout>
      <c:doughnutChart>
        <c:varyColors val="1"/>
        <c:ser>
          <c:idx val="0"/>
          <c:order val="0"/>
          <c:tx>
            <c:strRef>
              <c:f>wykresy_10_01!$B$1</c:f>
              <c:strCache>
                <c:ptCount val="1"/>
                <c:pt idx="0">
                  <c:v>2007-2013</c:v>
                </c:pt>
              </c:strCache>
            </c:strRef>
          </c:tx>
          <c:dPt>
            <c:idx val="0"/>
            <c:spPr>
              <a:solidFill>
                <a:srgbClr val="0081E2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8.3333333333333367E-3"/>
                  <c:y val="3.7325032785943194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3.4317585301837268E-3"/>
                  <c:y val="-1.2250317409727629E-2"/>
                </c:manualLayout>
              </c:layout>
              <c:tx>
                <c:rich>
                  <a:bodyPr/>
                  <a:lstStyle/>
                  <a:p>
                    <a:r>
                      <a:rPr lang="pl-PL" b="0" dirty="0" smtClean="0">
                        <a:solidFill>
                          <a:srgbClr val="000000"/>
                        </a:solidFill>
                      </a:rPr>
                      <a:t>P</a:t>
                    </a:r>
                    <a:r>
                      <a:rPr lang="pl-PL" b="0" dirty="0" smtClean="0"/>
                      <a:t>B krajowe</a:t>
                    </a:r>
                  </a:p>
                  <a:p>
                    <a:r>
                      <a:rPr lang="pl-PL" b="0" dirty="0" smtClean="0"/>
                      <a:t>16,8</a:t>
                    </a:r>
                    <a:r>
                      <a:rPr lang="en-US" b="0" dirty="0" smtClean="0"/>
                      <a:t>%</a:t>
                    </a:r>
                    <a:endParaRPr lang="en-US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1.3888888888888938E-2"/>
                  <c:y val="4.1472258651047852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5.8178040244969377E-3"/>
                  <c:y val="4.1831467190545134E-4"/>
                </c:manualLayout>
              </c:layout>
              <c:numFmt formatCode="0.0%" sourceLinked="0"/>
              <c:spPr/>
              <c:txPr>
                <a:bodyPr rot="0"/>
                <a:lstStyle/>
                <a:p>
                  <a:pPr>
                    <a:defRPr b="0">
                      <a:solidFill>
                        <a:srgbClr val="000000"/>
                      </a:solidFill>
                    </a:defRPr>
                  </a:pPr>
                  <a:endParaRPr lang="pl-PL"/>
                </a:p>
              </c:txPr>
              <c:showCatName val="1"/>
              <c:showPercent val="1"/>
            </c:dLbl>
            <c:dLbl>
              <c:idx val="4"/>
              <c:delete val="1"/>
            </c:dLbl>
            <c:numFmt formatCode="0.0%" sourceLinked="0"/>
            <c:txPr>
              <a:bodyPr/>
              <a:lstStyle/>
              <a:p>
                <a:pPr>
                  <a:defRPr b="0">
                    <a:solidFill>
                      <a:srgbClr val="000000"/>
                    </a:solidFill>
                  </a:defRPr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wykresy_10_01!$A$2:$A$6</c:f>
              <c:strCache>
                <c:ptCount val="5"/>
                <c:pt idx="0">
                  <c:v>PB unijne</c:v>
                </c:pt>
                <c:pt idx="1">
                  <c:v>PB krajowe</c:v>
                </c:pt>
                <c:pt idx="2">
                  <c:v>ROW unijne</c:v>
                </c:pt>
                <c:pt idx="3">
                  <c:v>ROW krajowe</c:v>
                </c:pt>
                <c:pt idx="4">
                  <c:v>PS</c:v>
                </c:pt>
              </c:strCache>
            </c:strRef>
          </c:cat>
          <c:val>
            <c:numRef>
              <c:f>wykresy_10_01!$B$2:$B$6</c:f>
              <c:numCache>
                <c:formatCode>0.0</c:formatCode>
                <c:ptCount val="5"/>
                <c:pt idx="0">
                  <c:v>15.219999999999999</c:v>
                </c:pt>
                <c:pt idx="1">
                  <c:v>6.58</c:v>
                </c:pt>
                <c:pt idx="2">
                  <c:v>13.4</c:v>
                </c:pt>
                <c:pt idx="3">
                  <c:v>4</c:v>
                </c:pt>
                <c:pt idx="4">
                  <c:v>0</c:v>
                </c:pt>
              </c:numCache>
            </c:numRef>
          </c:val>
        </c:ser>
        <c:firstSliceAng val="220"/>
        <c:holeSize val="50"/>
      </c:doughnutChart>
      <c:spPr>
        <a:noFill/>
        <a:ln w="25400">
          <a:noFill/>
        </a:ln>
      </c:spPr>
    </c:plotArea>
    <c:plotVisOnly val="1"/>
    <c:dispBlanksAs val="zero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786275580791394"/>
          <c:y val="8.4406765940282455E-4"/>
          <c:w val="1"/>
          <c:h val="0.95549154456958874"/>
        </c:manualLayout>
      </c:layout>
      <c:doughnutChart>
        <c:varyColors val="1"/>
        <c:ser>
          <c:idx val="0"/>
          <c:order val="0"/>
          <c:tx>
            <c:strRef>
              <c:f>wykresy_10_01!$C$1</c:f>
              <c:strCache>
                <c:ptCount val="1"/>
                <c:pt idx="0">
                  <c:v>2014-2020</c:v>
                </c:pt>
              </c:strCache>
            </c:strRef>
          </c:tx>
          <c:dPt>
            <c:idx val="0"/>
            <c:spPr>
              <a:solidFill>
                <a:srgbClr val="0081E2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92D050"/>
              </a:solidFill>
            </c:spPr>
          </c:dPt>
          <c:dPt>
            <c:idx val="4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3.3096306647675884E-2"/>
                  <c:y val="4.8467390943220931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1.6590076411097127E-3"/>
                  <c:y val="-0.16198345459982125"/>
                </c:manualLayout>
              </c:layout>
              <c:tx>
                <c:rich>
                  <a:bodyPr/>
                  <a:lstStyle/>
                  <a:p>
                    <a:pPr>
                      <a:defRPr sz="1000" b="0">
                        <a:solidFill>
                          <a:srgbClr val="000000"/>
                        </a:solidFill>
                      </a:defRPr>
                    </a:pPr>
                    <a:r>
                      <a:rPr lang="en-US" sz="1000" b="0" dirty="0">
                        <a:solidFill>
                          <a:srgbClr val="000000"/>
                        </a:solidFill>
                      </a:rPr>
                      <a:t>P</a:t>
                    </a:r>
                    <a:r>
                      <a:rPr lang="en-US" sz="1000" b="0" dirty="0"/>
                      <a:t>B </a:t>
                    </a:r>
                    <a:r>
                      <a:rPr lang="en-US" sz="1000" b="0" dirty="0" err="1" smtClean="0"/>
                      <a:t>krajowe</a:t>
                    </a:r>
                    <a:r>
                      <a:rPr lang="en-US" sz="1000" b="0" dirty="0" smtClean="0"/>
                      <a:t> </a:t>
                    </a:r>
                    <a:r>
                      <a:rPr lang="en-US" sz="1000" b="0" dirty="0"/>
                      <a:t>0</a:t>
                    </a:r>
                    <a:r>
                      <a:rPr lang="pl-PL" sz="1000" b="0" dirty="0"/>
                      <a:t>,5</a:t>
                    </a:r>
                    <a:r>
                      <a:rPr lang="en-US" sz="1000" b="0" dirty="0"/>
                      <a:t>%</a:t>
                    </a:r>
                    <a:endParaRPr lang="en-US" b="0" dirty="0"/>
                  </a:p>
                </c:rich>
              </c:tx>
              <c:numFmt formatCode="0.0%" sourceLinked="0"/>
              <c:spPr/>
              <c:showCatName val="1"/>
              <c:showPercent val="1"/>
            </c:dLbl>
            <c:dLbl>
              <c:idx val="2"/>
              <c:layout>
                <c:manualLayout>
                  <c:x val="-1.3888888888888938E-2"/>
                  <c:y val="-2.0736129325523992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-5.8178040244969377E-3"/>
                  <c:y val="-2.5516868433014812E-3"/>
                </c:manualLayout>
              </c:layout>
              <c:tx>
                <c:rich>
                  <a:bodyPr/>
                  <a:lstStyle/>
                  <a:p>
                    <a:r>
                      <a:rPr lang="en-US" sz="1000">
                        <a:solidFill>
                          <a:srgbClr val="000000"/>
                        </a:solidFill>
                      </a:rPr>
                      <a:t>R</a:t>
                    </a:r>
                    <a:r>
                      <a:rPr lang="en-US" sz="1000"/>
                      <a:t>OW </a:t>
                    </a:r>
                    <a:r>
                      <a:rPr lang="pl-PL" sz="1000"/>
                      <a:t/>
                    </a:r>
                    <a:br>
                      <a:rPr lang="pl-PL" sz="1000"/>
                    </a:br>
                    <a:r>
                      <a:rPr lang="en-US" sz="1000"/>
                      <a:t>krajowe
11,6%</a:t>
                    </a:r>
                    <a:endParaRPr lang="en-US"/>
                  </a:p>
                </c:rich>
              </c:tx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000">
                    <a:solidFill>
                      <a:srgbClr val="000000"/>
                    </a:solidFill>
                  </a:defRPr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wykresy_10_01!$A$2:$A$6</c:f>
              <c:strCache>
                <c:ptCount val="5"/>
                <c:pt idx="0">
                  <c:v>PB unijne</c:v>
                </c:pt>
                <c:pt idx="1">
                  <c:v>PB krajowe</c:v>
                </c:pt>
                <c:pt idx="2">
                  <c:v>ROW unijne</c:v>
                </c:pt>
                <c:pt idx="3">
                  <c:v>ROW krajowe</c:v>
                </c:pt>
                <c:pt idx="4">
                  <c:v>PS</c:v>
                </c:pt>
              </c:strCache>
            </c:strRef>
          </c:cat>
          <c:val>
            <c:numRef>
              <c:f>wykresy_10_01!$C$2:$C$6</c:f>
              <c:numCache>
                <c:formatCode>0.0</c:formatCode>
                <c:ptCount val="5"/>
                <c:pt idx="0">
                  <c:v>23.492921043999953</c:v>
                </c:pt>
                <c:pt idx="1">
                  <c:v>0.22811799999999999</c:v>
                </c:pt>
                <c:pt idx="2">
                  <c:v>8.5970789559999989</c:v>
                </c:pt>
                <c:pt idx="3">
                  <c:v>4.92</c:v>
                </c:pt>
                <c:pt idx="4">
                  <c:v>5.2</c:v>
                </c:pt>
              </c:numCache>
            </c:numRef>
          </c:val>
        </c:ser>
        <c:firstSliceAng val="160"/>
        <c:holeSize val="50"/>
      </c:doughnutChart>
    </c:plotArea>
    <c:plotVisOnly val="1"/>
    <c:dispBlanksAs val="zero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8974466426990743E-2"/>
          <c:y val="0.10884352514091472"/>
          <c:w val="0.93142239572994379"/>
          <c:h val="0.65629307731724462"/>
        </c:manualLayout>
      </c:layout>
      <c:barChart>
        <c:barDir val="col"/>
        <c:grouping val="stacked"/>
        <c:ser>
          <c:idx val="0"/>
          <c:order val="0"/>
          <c:tx>
            <c:strRef>
              <c:f>[budzet_na_rolnictwo_10_01_2014.xlsx]koperty_PCz!$D$3</c:f>
              <c:strCache>
                <c:ptCount val="1"/>
                <c:pt idx="0">
                  <c:v>PB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[budzet_na_rolnictwo_10_01_2014.xlsx]koperty_PCz!$C$4:$C$31</c:f>
              <c:strCache>
                <c:ptCount val="28"/>
                <c:pt idx="0">
                  <c:v>Francja</c:v>
                </c:pt>
                <c:pt idx="1">
                  <c:v>Niemcy</c:v>
                </c:pt>
                <c:pt idx="2">
                  <c:v>Hiszpania</c:v>
                </c:pt>
                <c:pt idx="3">
                  <c:v>Włochy</c:v>
                </c:pt>
                <c:pt idx="4">
                  <c:v>Polska</c:v>
                </c:pt>
                <c:pt idx="5">
                  <c:v>Wielka Brytania</c:v>
                </c:pt>
                <c:pt idx="6">
                  <c:v>Rumunia</c:v>
                </c:pt>
                <c:pt idx="7">
                  <c:v>Grecja</c:v>
                </c:pt>
                <c:pt idx="8">
                  <c:v>Węgry</c:v>
                </c:pt>
                <c:pt idx="9">
                  <c:v>Irlandia</c:v>
                </c:pt>
                <c:pt idx="10">
                  <c:v>Austria</c:v>
                </c:pt>
                <c:pt idx="11">
                  <c:v>Czechy</c:v>
                </c:pt>
                <c:pt idx="12">
                  <c:v>Portugalia</c:v>
                </c:pt>
                <c:pt idx="13">
                  <c:v>Bułgaria</c:v>
                </c:pt>
                <c:pt idx="14">
                  <c:v>Dania</c:v>
                </c:pt>
                <c:pt idx="15">
                  <c:v>Szwecja</c:v>
                </c:pt>
                <c:pt idx="16">
                  <c:v>Finlandia</c:v>
                </c:pt>
                <c:pt idx="17">
                  <c:v>Holandia</c:v>
                </c:pt>
                <c:pt idx="18">
                  <c:v>Litwa</c:v>
                </c:pt>
                <c:pt idx="19">
                  <c:v>Słowacja</c:v>
                </c:pt>
                <c:pt idx="20">
                  <c:v>Belgia</c:v>
                </c:pt>
                <c:pt idx="21">
                  <c:v>Chorwacja</c:v>
                </c:pt>
                <c:pt idx="22">
                  <c:v>Łotwa</c:v>
                </c:pt>
                <c:pt idx="23">
                  <c:v>Słowenia</c:v>
                </c:pt>
                <c:pt idx="24">
                  <c:v>Estonia</c:v>
                </c:pt>
                <c:pt idx="25">
                  <c:v>Cypr</c:v>
                </c:pt>
                <c:pt idx="26">
                  <c:v>Luksemburg</c:v>
                </c:pt>
                <c:pt idx="27">
                  <c:v>Malta</c:v>
                </c:pt>
              </c:strCache>
            </c:strRef>
          </c:cat>
          <c:val>
            <c:numRef>
              <c:f>[budzet_na_rolnictwo_10_01_2014.xlsx]koperty_PCz!$D$4:$D$31</c:f>
              <c:numCache>
                <c:formatCode>#,##0.0</c:formatCode>
                <c:ptCount val="28"/>
                <c:pt idx="0">
                  <c:v>52.486711</c:v>
                </c:pt>
                <c:pt idx="1">
                  <c:v>35.593658000000012</c:v>
                </c:pt>
                <c:pt idx="2">
                  <c:v>34.061567000000004</c:v>
                </c:pt>
                <c:pt idx="3">
                  <c:v>26.666388999999999</c:v>
                </c:pt>
                <c:pt idx="4">
                  <c:v>21.147986000000031</c:v>
                </c:pt>
                <c:pt idx="5">
                  <c:v>25.002675999999987</c:v>
                </c:pt>
                <c:pt idx="6">
                  <c:v>12.393872</c:v>
                </c:pt>
                <c:pt idx="7">
                  <c:v>13.955991000000004</c:v>
                </c:pt>
                <c:pt idx="8">
                  <c:v>8.8914640000000027</c:v>
                </c:pt>
                <c:pt idx="9">
                  <c:v>8.4905330000000028</c:v>
                </c:pt>
                <c:pt idx="10">
                  <c:v>4.8461780000000001</c:v>
                </c:pt>
                <c:pt idx="11">
                  <c:v>6.1147269999999896</c:v>
                </c:pt>
                <c:pt idx="12">
                  <c:v>4.0689099999999945</c:v>
                </c:pt>
                <c:pt idx="13">
                  <c:v>5.3363719999999999</c:v>
                </c:pt>
                <c:pt idx="14">
                  <c:v>6.2971599999999945</c:v>
                </c:pt>
                <c:pt idx="15">
                  <c:v>4.886609000000008</c:v>
                </c:pt>
                <c:pt idx="16">
                  <c:v>3.6668189999999967</c:v>
                </c:pt>
                <c:pt idx="17">
                  <c:v>5.3071919999999917</c:v>
                </c:pt>
                <c:pt idx="18">
                  <c:v>3.246801</c:v>
                </c:pt>
                <c:pt idx="19">
                  <c:v>2.7087650000000001</c:v>
                </c:pt>
                <c:pt idx="20">
                  <c:v>3.6516669999999967</c:v>
                </c:pt>
                <c:pt idx="21">
                  <c:v>1.3634580000000001</c:v>
                </c:pt>
                <c:pt idx="22">
                  <c:v>1.7173129999999999</c:v>
                </c:pt>
                <c:pt idx="23">
                  <c:v>0.95366399999999996</c:v>
                </c:pt>
                <c:pt idx="24">
                  <c:v>1.0072599999999998</c:v>
                </c:pt>
                <c:pt idx="25">
                  <c:v>0.34846000000000038</c:v>
                </c:pt>
                <c:pt idx="26">
                  <c:v>0.23461699999999999</c:v>
                </c:pt>
                <c:pt idx="27">
                  <c:v>3.4460999999999999E-2</c:v>
                </c:pt>
              </c:numCache>
            </c:numRef>
          </c:val>
        </c:ser>
        <c:ser>
          <c:idx val="1"/>
          <c:order val="1"/>
          <c:tx>
            <c:strRef>
              <c:f>[budzet_na_rolnictwo_10_01_2014.xlsx]koperty_PCz!$E$3</c:f>
              <c:strCache>
                <c:ptCount val="1"/>
                <c:pt idx="0">
                  <c:v>ROW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[budzet_na_rolnictwo_10_01_2014.xlsx]koperty_PCz!$C$4:$C$31</c:f>
              <c:strCache>
                <c:ptCount val="28"/>
                <c:pt idx="0">
                  <c:v>Francja</c:v>
                </c:pt>
                <c:pt idx="1">
                  <c:v>Niemcy</c:v>
                </c:pt>
                <c:pt idx="2">
                  <c:v>Hiszpania</c:v>
                </c:pt>
                <c:pt idx="3">
                  <c:v>Włochy</c:v>
                </c:pt>
                <c:pt idx="4">
                  <c:v>Polska</c:v>
                </c:pt>
                <c:pt idx="5">
                  <c:v>Wielka Brytania</c:v>
                </c:pt>
                <c:pt idx="6">
                  <c:v>Rumunia</c:v>
                </c:pt>
                <c:pt idx="7">
                  <c:v>Grecja</c:v>
                </c:pt>
                <c:pt idx="8">
                  <c:v>Węgry</c:v>
                </c:pt>
                <c:pt idx="9">
                  <c:v>Irlandia</c:v>
                </c:pt>
                <c:pt idx="10">
                  <c:v>Austria</c:v>
                </c:pt>
                <c:pt idx="11">
                  <c:v>Czechy</c:v>
                </c:pt>
                <c:pt idx="12">
                  <c:v>Portugalia</c:v>
                </c:pt>
                <c:pt idx="13">
                  <c:v>Bułgaria</c:v>
                </c:pt>
                <c:pt idx="14">
                  <c:v>Dania</c:v>
                </c:pt>
                <c:pt idx="15">
                  <c:v>Szwecja</c:v>
                </c:pt>
                <c:pt idx="16">
                  <c:v>Finlandia</c:v>
                </c:pt>
                <c:pt idx="17">
                  <c:v>Holandia</c:v>
                </c:pt>
                <c:pt idx="18">
                  <c:v>Litwa</c:v>
                </c:pt>
                <c:pt idx="19">
                  <c:v>Słowacja</c:v>
                </c:pt>
                <c:pt idx="20">
                  <c:v>Belgia</c:v>
                </c:pt>
                <c:pt idx="21">
                  <c:v>Chorwacja</c:v>
                </c:pt>
                <c:pt idx="22">
                  <c:v>Łotwa</c:v>
                </c:pt>
                <c:pt idx="23">
                  <c:v>Słowenia</c:v>
                </c:pt>
                <c:pt idx="24">
                  <c:v>Estonia</c:v>
                </c:pt>
                <c:pt idx="25">
                  <c:v>Cypr</c:v>
                </c:pt>
                <c:pt idx="26">
                  <c:v>Luksemburg</c:v>
                </c:pt>
                <c:pt idx="27">
                  <c:v>Malta</c:v>
                </c:pt>
              </c:strCache>
            </c:strRef>
          </c:cat>
          <c:val>
            <c:numRef>
              <c:f>[budzet_na_rolnictwo_10_01_2014.xlsx]koperty_PCz!$E$4:$E$31</c:f>
              <c:numCache>
                <c:formatCode>#,##0.0</c:formatCode>
                <c:ptCount val="28"/>
                <c:pt idx="0">
                  <c:v>9.9097312490000178</c:v>
                </c:pt>
                <c:pt idx="1">
                  <c:v>8.2178510499999984</c:v>
                </c:pt>
                <c:pt idx="2">
                  <c:v>8.2908288209999981</c:v>
                </c:pt>
                <c:pt idx="3">
                  <c:v>10.429710767000001</c:v>
                </c:pt>
                <c:pt idx="4">
                  <c:v>10.941201813999999</c:v>
                </c:pt>
                <c:pt idx="5">
                  <c:v>2.580157491</c:v>
                </c:pt>
                <c:pt idx="6">
                  <c:v>8.0156634019999995</c:v>
                </c:pt>
                <c:pt idx="7">
                  <c:v>4.1959607930000002</c:v>
                </c:pt>
                <c:pt idx="8">
                  <c:v>3.4553364929999999</c:v>
                </c:pt>
                <c:pt idx="9">
                  <c:v>2.1899851530000003</c:v>
                </c:pt>
                <c:pt idx="10">
                  <c:v>3.9375519969999999</c:v>
                </c:pt>
                <c:pt idx="11">
                  <c:v>2.1703339960000001</c:v>
                </c:pt>
                <c:pt idx="12">
                  <c:v>4.0577883739999896</c:v>
                </c:pt>
                <c:pt idx="13">
                  <c:v>2.3387839659999998</c:v>
                </c:pt>
                <c:pt idx="14">
                  <c:v>0.62940069000000065</c:v>
                </c:pt>
                <c:pt idx="15">
                  <c:v>1.7453152499999998</c:v>
                </c:pt>
                <c:pt idx="16">
                  <c:v>2.3804083379999987</c:v>
                </c:pt>
                <c:pt idx="17">
                  <c:v>0.60730535999999991</c:v>
                </c:pt>
                <c:pt idx="18">
                  <c:v>1.61308824</c:v>
                </c:pt>
                <c:pt idx="19">
                  <c:v>1.8902348440000001</c:v>
                </c:pt>
                <c:pt idx="20">
                  <c:v>0.55179075900000063</c:v>
                </c:pt>
                <c:pt idx="21">
                  <c:v>2.3251725000000003</c:v>
                </c:pt>
                <c:pt idx="22">
                  <c:v>0.96898178199999996</c:v>
                </c:pt>
                <c:pt idx="23">
                  <c:v>0.83784980300000211</c:v>
                </c:pt>
                <c:pt idx="24">
                  <c:v>0.72588655800000002</c:v>
                </c:pt>
                <c:pt idx="25">
                  <c:v>0.13221437700000024</c:v>
                </c:pt>
                <c:pt idx="26">
                  <c:v>0.10057460000000013</c:v>
                </c:pt>
                <c:pt idx="27">
                  <c:v>9.9000898000000281E-2</c:v>
                </c:pt>
              </c:numCache>
            </c:numRef>
          </c:val>
        </c:ser>
        <c:overlap val="100"/>
        <c:axId val="63207296"/>
        <c:axId val="63208832"/>
      </c:barChart>
      <c:scatterChart>
        <c:scatterStyle val="lineMarker"/>
        <c:ser>
          <c:idx val="2"/>
          <c:order val="2"/>
          <c:tx>
            <c:strRef>
              <c:f>[budzet_na_rolnictwo_10_01_2014.xlsx]koperty_PCz!$F$3</c:f>
              <c:strCache>
                <c:ptCount val="1"/>
                <c:pt idx="0">
                  <c:v>łącznie 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txPr>
              <a:bodyPr rot="-5400000" vert="horz"/>
              <a:lstStyle/>
              <a:p>
                <a:pPr>
                  <a:defRPr/>
                </a:pPr>
                <a:endParaRPr lang="pl-PL"/>
              </a:p>
            </c:txPr>
            <c:dLblPos val="t"/>
            <c:showVal val="1"/>
          </c:dLbls>
          <c:xVal>
            <c:strRef>
              <c:f>[budzet_na_rolnictwo_10_01_2014.xlsx]koperty_PCz!$C$4:$C$31</c:f>
              <c:strCache>
                <c:ptCount val="28"/>
                <c:pt idx="0">
                  <c:v>Francja</c:v>
                </c:pt>
                <c:pt idx="1">
                  <c:v>Niemcy</c:v>
                </c:pt>
                <c:pt idx="2">
                  <c:v>Hiszpania</c:v>
                </c:pt>
                <c:pt idx="3">
                  <c:v>Włochy</c:v>
                </c:pt>
                <c:pt idx="4">
                  <c:v>Polska</c:v>
                </c:pt>
                <c:pt idx="5">
                  <c:v>Wielka Brytania</c:v>
                </c:pt>
                <c:pt idx="6">
                  <c:v>Rumunia</c:v>
                </c:pt>
                <c:pt idx="7">
                  <c:v>Grecja</c:v>
                </c:pt>
                <c:pt idx="8">
                  <c:v>Węgry</c:v>
                </c:pt>
                <c:pt idx="9">
                  <c:v>Irlandia</c:v>
                </c:pt>
                <c:pt idx="10">
                  <c:v>Austria</c:v>
                </c:pt>
                <c:pt idx="11">
                  <c:v>Czechy</c:v>
                </c:pt>
                <c:pt idx="12">
                  <c:v>Portugalia</c:v>
                </c:pt>
                <c:pt idx="13">
                  <c:v>Bułgaria</c:v>
                </c:pt>
                <c:pt idx="14">
                  <c:v>Dania</c:v>
                </c:pt>
                <c:pt idx="15">
                  <c:v>Szwecja</c:v>
                </c:pt>
                <c:pt idx="16">
                  <c:v>Finlandia</c:v>
                </c:pt>
                <c:pt idx="17">
                  <c:v>Holandia</c:v>
                </c:pt>
                <c:pt idx="18">
                  <c:v>Litwa</c:v>
                </c:pt>
                <c:pt idx="19">
                  <c:v>Słowacja</c:v>
                </c:pt>
                <c:pt idx="20">
                  <c:v>Belgia</c:v>
                </c:pt>
                <c:pt idx="21">
                  <c:v>Chorwacja</c:v>
                </c:pt>
                <c:pt idx="22">
                  <c:v>Łotwa</c:v>
                </c:pt>
                <c:pt idx="23">
                  <c:v>Słowenia</c:v>
                </c:pt>
                <c:pt idx="24">
                  <c:v>Estonia</c:v>
                </c:pt>
                <c:pt idx="25">
                  <c:v>Cypr</c:v>
                </c:pt>
                <c:pt idx="26">
                  <c:v>Luksemburg</c:v>
                </c:pt>
                <c:pt idx="27">
                  <c:v>Malta</c:v>
                </c:pt>
              </c:strCache>
            </c:strRef>
          </c:xVal>
          <c:yVal>
            <c:numRef>
              <c:f>[budzet_na_rolnictwo_10_01_2014.xlsx]koperty_PCz!$F$4:$F$31</c:f>
              <c:numCache>
                <c:formatCode>#,##0.0</c:formatCode>
                <c:ptCount val="28"/>
                <c:pt idx="0">
                  <c:v>62.396442249000003</c:v>
                </c:pt>
                <c:pt idx="1">
                  <c:v>43.811509049999998</c:v>
                </c:pt>
                <c:pt idx="2">
                  <c:v>42.352395821000002</c:v>
                </c:pt>
                <c:pt idx="3">
                  <c:v>37.096099767000005</c:v>
                </c:pt>
                <c:pt idx="4">
                  <c:v>32.089187813999999</c:v>
                </c:pt>
                <c:pt idx="5">
                  <c:v>27.582833491000002</c:v>
                </c:pt>
                <c:pt idx="6">
                  <c:v>20.409535401999989</c:v>
                </c:pt>
                <c:pt idx="7">
                  <c:v>18.151951793000084</c:v>
                </c:pt>
                <c:pt idx="8">
                  <c:v>12.346800493</c:v>
                </c:pt>
                <c:pt idx="9">
                  <c:v>10.680518153</c:v>
                </c:pt>
                <c:pt idx="10">
                  <c:v>8.783729997</c:v>
                </c:pt>
                <c:pt idx="11">
                  <c:v>8.2850609960000003</c:v>
                </c:pt>
                <c:pt idx="12">
                  <c:v>8.1266983740000001</c:v>
                </c:pt>
                <c:pt idx="13">
                  <c:v>7.6751559659999877</c:v>
                </c:pt>
                <c:pt idx="14">
                  <c:v>6.9265606899999996</c:v>
                </c:pt>
                <c:pt idx="15">
                  <c:v>6.6319242499999866</c:v>
                </c:pt>
                <c:pt idx="16">
                  <c:v>6.0472273379999955</c:v>
                </c:pt>
                <c:pt idx="17">
                  <c:v>5.9144973599999906</c:v>
                </c:pt>
                <c:pt idx="18">
                  <c:v>4.8598892399999896</c:v>
                </c:pt>
                <c:pt idx="19">
                  <c:v>4.5989998439999917</c:v>
                </c:pt>
                <c:pt idx="20">
                  <c:v>4.203457759</c:v>
                </c:pt>
                <c:pt idx="21">
                  <c:v>3.6886305000000044</c:v>
                </c:pt>
                <c:pt idx="22">
                  <c:v>2.6862947820000045</c:v>
                </c:pt>
                <c:pt idx="23">
                  <c:v>1.791513803</c:v>
                </c:pt>
                <c:pt idx="24">
                  <c:v>1.7331465579999974</c:v>
                </c:pt>
                <c:pt idx="25">
                  <c:v>0.48067437700000093</c:v>
                </c:pt>
                <c:pt idx="26">
                  <c:v>0.33519160000000031</c:v>
                </c:pt>
                <c:pt idx="27">
                  <c:v>0.13346189800000025</c:v>
                </c:pt>
              </c:numCache>
            </c:numRef>
          </c:yVal>
        </c:ser>
        <c:axId val="63207296"/>
        <c:axId val="63208832"/>
      </c:scatterChart>
      <c:catAx>
        <c:axId val="6320729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/>
            </a:pPr>
            <a:endParaRPr lang="pl-PL"/>
          </a:p>
        </c:txPr>
        <c:crossAx val="63208832"/>
        <c:crosses val="autoZero"/>
        <c:auto val="1"/>
        <c:lblAlgn val="ctr"/>
        <c:lblOffset val="100"/>
        <c:tickLblSkip val="1"/>
      </c:catAx>
      <c:valAx>
        <c:axId val="63208832"/>
        <c:scaling>
          <c:orientation val="minMax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tickLblPos val="nextTo"/>
        <c:crossAx val="63207296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4781049427645072"/>
          <c:y val="0.29072475443673779"/>
          <c:w val="7.562554680664918E-2"/>
          <c:h val="9.7748522290143566E-2"/>
        </c:manualLayout>
      </c:layout>
      <c:txPr>
        <a:bodyPr/>
        <a:lstStyle/>
        <a:p>
          <a:pPr>
            <a:defRPr b="1"/>
          </a:pPr>
          <a:endParaRPr lang="pl-PL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'[budzet_na_rolnictwo_10_01_2014.xlsx]zmiana_%'!$D$3</c:f>
              <c:strCache>
                <c:ptCount val="1"/>
                <c:pt idx="0">
                  <c:v>zmiana łącznych kopert PB i ROW w latach 2014-2020 w porównaniu do 2007-2013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 b="1"/>
                </a:pPr>
                <a:endParaRPr lang="pl-PL"/>
              </a:p>
            </c:txPr>
            <c:showVal val="1"/>
          </c:dLbls>
          <c:cat>
            <c:strRef>
              <c:f>'[budzet_na_rolnictwo_10_01_2014.xlsx]zmiana_%'!$C$4:$C$30</c:f>
              <c:strCache>
                <c:ptCount val="27"/>
                <c:pt idx="0">
                  <c:v>Łotwa</c:v>
                </c:pt>
                <c:pt idx="1">
                  <c:v>Rumunia</c:v>
                </c:pt>
                <c:pt idx="2">
                  <c:v>Bułgaria</c:v>
                </c:pt>
                <c:pt idx="3">
                  <c:v>Estonia</c:v>
                </c:pt>
                <c:pt idx="4">
                  <c:v>Litwa</c:v>
                </c:pt>
                <c:pt idx="5">
                  <c:v>Malta</c:v>
                </c:pt>
                <c:pt idx="6">
                  <c:v>Węgry</c:v>
                </c:pt>
                <c:pt idx="7">
                  <c:v>Słowacja</c:v>
                </c:pt>
                <c:pt idx="8">
                  <c:v>Cypr</c:v>
                </c:pt>
                <c:pt idx="9">
                  <c:v>Polska</c:v>
                </c:pt>
                <c:pt idx="10">
                  <c:v>Czechy</c:v>
                </c:pt>
                <c:pt idx="11">
                  <c:v>Słowenia</c:v>
                </c:pt>
                <c:pt idx="12">
                  <c:v>Finlandia</c:v>
                </c:pt>
                <c:pt idx="13">
                  <c:v>Portugalia</c:v>
                </c:pt>
                <c:pt idx="14">
                  <c:v>Hiszpania</c:v>
                </c:pt>
                <c:pt idx="15">
                  <c:v>Włochy</c:v>
                </c:pt>
                <c:pt idx="16">
                  <c:v>Austria</c:v>
                </c:pt>
                <c:pt idx="17">
                  <c:v>Luksemburg</c:v>
                </c:pt>
                <c:pt idx="18">
                  <c:v>Francja</c:v>
                </c:pt>
                <c:pt idx="19">
                  <c:v>Grecja</c:v>
                </c:pt>
                <c:pt idx="20">
                  <c:v>Szwecja</c:v>
                </c:pt>
                <c:pt idx="21">
                  <c:v>Irlandia</c:v>
                </c:pt>
                <c:pt idx="22">
                  <c:v>Holandia</c:v>
                </c:pt>
                <c:pt idx="23">
                  <c:v>Dania</c:v>
                </c:pt>
                <c:pt idx="24">
                  <c:v>Niemcy</c:v>
                </c:pt>
                <c:pt idx="25">
                  <c:v>Belgia</c:v>
                </c:pt>
                <c:pt idx="26">
                  <c:v>Wielka Brytania</c:v>
                </c:pt>
              </c:strCache>
            </c:strRef>
          </c:cat>
          <c:val>
            <c:numRef>
              <c:f>'[budzet_na_rolnictwo_10_01_2014.xlsx]zmiana_%'!$D$4:$D$30</c:f>
              <c:numCache>
                <c:formatCode>0%</c:formatCode>
                <c:ptCount val="27"/>
                <c:pt idx="0">
                  <c:v>0.5042052796421097</c:v>
                </c:pt>
                <c:pt idx="1">
                  <c:v>0.48861839516122391</c:v>
                </c:pt>
                <c:pt idx="2">
                  <c:v>0.47354754110983382</c:v>
                </c:pt>
                <c:pt idx="3">
                  <c:v>0.41869337675319379</c:v>
                </c:pt>
                <c:pt idx="4">
                  <c:v>0.33141555336464318</c:v>
                </c:pt>
                <c:pt idx="5">
                  <c:v>0.26760868490508632</c:v>
                </c:pt>
                <c:pt idx="6">
                  <c:v>0.18375327955578991</c:v>
                </c:pt>
                <c:pt idx="7">
                  <c:v>0.16697240879615396</c:v>
                </c:pt>
                <c:pt idx="8">
                  <c:v>0.12733119576317403</c:v>
                </c:pt>
                <c:pt idx="9">
                  <c:v>0.12116120578852674</c:v>
                </c:pt>
                <c:pt idx="10">
                  <c:v>0.11942896970756094</c:v>
                </c:pt>
                <c:pt idx="11">
                  <c:v>9.697051170470751E-2</c:v>
                </c:pt>
                <c:pt idx="12">
                  <c:v>-1.24168470016972E-2</c:v>
                </c:pt>
                <c:pt idx="13">
                  <c:v>-1.3545966388273253E-2</c:v>
                </c:pt>
                <c:pt idx="14">
                  <c:v>-1.5365542498324209E-2</c:v>
                </c:pt>
                <c:pt idx="15">
                  <c:v>-3.0628794767572489E-2</c:v>
                </c:pt>
                <c:pt idx="16">
                  <c:v>-4.9844869794107065E-2</c:v>
                </c:pt>
                <c:pt idx="17">
                  <c:v>-5.9810208285699822E-2</c:v>
                </c:pt>
                <c:pt idx="18">
                  <c:v>-6.2291103337389152E-2</c:v>
                </c:pt>
                <c:pt idx="19">
                  <c:v>-7.8529133101505472E-2</c:v>
                </c:pt>
                <c:pt idx="20">
                  <c:v>-9.1448269938104593E-2</c:v>
                </c:pt>
                <c:pt idx="21">
                  <c:v>-0.10083475848670204</c:v>
                </c:pt>
                <c:pt idx="22">
                  <c:v>-0.10767886698587212</c:v>
                </c:pt>
                <c:pt idx="23">
                  <c:v>-0.11378940387434804</c:v>
                </c:pt>
                <c:pt idx="24">
                  <c:v>-0.11562590190314931</c:v>
                </c:pt>
                <c:pt idx="25">
                  <c:v>-0.11605030236466185</c:v>
                </c:pt>
                <c:pt idx="26">
                  <c:v>-0.15035705721708276</c:v>
                </c:pt>
              </c:numCache>
            </c:numRef>
          </c:val>
        </c:ser>
        <c:axId val="110619648"/>
        <c:axId val="63255680"/>
      </c:barChart>
      <c:catAx>
        <c:axId val="110619648"/>
        <c:scaling>
          <c:orientation val="minMax"/>
        </c:scaling>
        <c:axPos val="b"/>
        <c:tickLblPos val="low"/>
        <c:crossAx val="63255680"/>
        <c:crosses val="autoZero"/>
        <c:auto val="1"/>
        <c:lblAlgn val="ctr"/>
        <c:lblOffset val="100"/>
      </c:catAx>
      <c:valAx>
        <c:axId val="63255680"/>
        <c:scaling>
          <c:orientation val="minMax"/>
          <c:min val="-0.30000000000000032"/>
        </c:scaling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%" sourceLinked="1"/>
        <c:tickLblPos val="nextTo"/>
        <c:crossAx val="110619648"/>
        <c:crosses val="autoZero"/>
        <c:crossBetween val="between"/>
      </c:valAx>
    </c:plotArea>
    <c:plotVisOnly val="1"/>
    <c:dispBlanksAs val="gap"/>
  </c:chart>
  <c:spPr>
    <a:ln>
      <a:noFill/>
    </a:ln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934B08-463A-4A7D-9760-86E6388A07B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F65C494-3068-42BF-9155-67B039176256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l-PL" b="0" dirty="0" smtClean="0">
              <a:solidFill>
                <a:srgbClr val="C00000"/>
              </a:solidFill>
            </a:rPr>
            <a:t>23,7 mld euro</a:t>
          </a:r>
        </a:p>
        <a:p>
          <a:r>
            <a:rPr lang="pl-PL" dirty="0" smtClean="0"/>
            <a:t>płatności bezpośrednie</a:t>
          </a:r>
          <a:endParaRPr lang="pl-PL" dirty="0"/>
        </a:p>
      </dgm:t>
    </dgm:pt>
    <dgm:pt modelId="{E0822320-EA25-4037-BB12-8FD269967A76}" type="parTrans" cxnId="{97960B4F-F1AE-4279-9830-4A3B53D2403E}">
      <dgm:prSet/>
      <dgm:spPr/>
      <dgm:t>
        <a:bodyPr/>
        <a:lstStyle/>
        <a:p>
          <a:endParaRPr lang="pl-PL"/>
        </a:p>
      </dgm:t>
    </dgm:pt>
    <dgm:pt modelId="{A7C6A45B-DE48-453F-ADA5-BECC669AB4D9}" type="sibTrans" cxnId="{97960B4F-F1AE-4279-9830-4A3B53D2403E}">
      <dgm:prSet/>
      <dgm:spPr/>
      <dgm:t>
        <a:bodyPr/>
        <a:lstStyle/>
        <a:p>
          <a:endParaRPr lang="pl-PL"/>
        </a:p>
      </dgm:t>
    </dgm:pt>
    <dgm:pt modelId="{42E0381F-5635-4E21-A446-04EC77466DAC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l-PL" b="0" dirty="0" smtClean="0">
              <a:solidFill>
                <a:srgbClr val="C00000"/>
              </a:solidFill>
            </a:rPr>
            <a:t>13,5 mld euro </a:t>
          </a:r>
        </a:p>
        <a:p>
          <a:r>
            <a:rPr lang="pl-PL" dirty="0" smtClean="0"/>
            <a:t>PROW</a:t>
          </a:r>
          <a:endParaRPr lang="pl-PL" dirty="0"/>
        </a:p>
      </dgm:t>
    </dgm:pt>
    <dgm:pt modelId="{4455C9AE-4B34-43B6-9E01-C9B1ABEA33A3}" type="parTrans" cxnId="{CF357957-8427-4414-AEA9-631A50F33C4D}">
      <dgm:prSet/>
      <dgm:spPr/>
      <dgm:t>
        <a:bodyPr/>
        <a:lstStyle/>
        <a:p>
          <a:endParaRPr lang="pl-PL"/>
        </a:p>
      </dgm:t>
    </dgm:pt>
    <dgm:pt modelId="{D0B15930-C950-49B3-9A4F-AF0EDE80B45D}" type="sibTrans" cxnId="{CF357957-8427-4414-AEA9-631A50F33C4D}">
      <dgm:prSet/>
      <dgm:spPr/>
      <dgm:t>
        <a:bodyPr/>
        <a:lstStyle/>
        <a:p>
          <a:endParaRPr lang="pl-PL"/>
        </a:p>
      </dgm:t>
    </dgm:pt>
    <dgm:pt modelId="{88CFEB08-74B0-4C3D-8A2A-8F407E754D3C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l-PL" b="0" dirty="0" smtClean="0">
              <a:solidFill>
                <a:srgbClr val="C00000"/>
              </a:solidFill>
            </a:rPr>
            <a:t>5,2 mld euro</a:t>
          </a:r>
        </a:p>
        <a:p>
          <a:r>
            <a:rPr lang="pl-PL" dirty="0" smtClean="0"/>
            <a:t>polityka spójności</a:t>
          </a:r>
          <a:endParaRPr lang="pl-PL" dirty="0"/>
        </a:p>
      </dgm:t>
    </dgm:pt>
    <dgm:pt modelId="{B1DAC01F-A668-44F8-8F5B-5DC8A4D1D15D}" type="parTrans" cxnId="{D7040628-BE53-4AF9-BECC-2586DCA73C61}">
      <dgm:prSet/>
      <dgm:spPr/>
      <dgm:t>
        <a:bodyPr/>
        <a:lstStyle/>
        <a:p>
          <a:endParaRPr lang="pl-PL"/>
        </a:p>
      </dgm:t>
    </dgm:pt>
    <dgm:pt modelId="{69131068-CFFD-45B3-8F31-9040E1ACFA0B}" type="sibTrans" cxnId="{D7040628-BE53-4AF9-BECC-2586DCA73C61}">
      <dgm:prSet/>
      <dgm:spPr/>
      <dgm:t>
        <a:bodyPr/>
        <a:lstStyle/>
        <a:p>
          <a:endParaRPr lang="pl-PL"/>
        </a:p>
      </dgm:t>
    </dgm:pt>
    <dgm:pt modelId="{E3417CC0-3E02-4070-B38A-E33F29C106B9}" type="pres">
      <dgm:prSet presAssocID="{BC934B08-463A-4A7D-9760-86E6388A07B0}" presName="CompostProcess" presStyleCnt="0">
        <dgm:presLayoutVars>
          <dgm:dir/>
          <dgm:resizeHandles val="exact"/>
        </dgm:presLayoutVars>
      </dgm:prSet>
      <dgm:spPr/>
    </dgm:pt>
    <dgm:pt modelId="{12DE5D27-FC15-4596-9A76-B1510E586671}" type="pres">
      <dgm:prSet presAssocID="{BC934B08-463A-4A7D-9760-86E6388A07B0}" presName="arrow" presStyleLbl="bgShp" presStyleIdx="0" presStyleCnt="1" custScaleX="117647" custLinFactNeighborX="0"/>
      <dgm:spPr/>
    </dgm:pt>
    <dgm:pt modelId="{8F10FD5E-BA2C-4779-8E9F-ED92CF7EA28A}" type="pres">
      <dgm:prSet presAssocID="{BC934B08-463A-4A7D-9760-86E6388A07B0}" presName="linearProcess" presStyleCnt="0"/>
      <dgm:spPr/>
    </dgm:pt>
    <dgm:pt modelId="{ECEB88D8-E760-4032-AEC5-2C1E4E6B9BB8}" type="pres">
      <dgm:prSet presAssocID="{AF65C494-3068-42BF-9155-67B039176256}" presName="textNode" presStyleLbl="node1" presStyleIdx="0" presStyleCnt="3" custScaleX="83782" custScaleY="68325" custLinFactX="-13806" custLinFactNeighborX="-100000" custLinFactNeighborY="-22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2859DE-6636-4FFF-8412-6A8004F8969B}" type="pres">
      <dgm:prSet presAssocID="{A7C6A45B-DE48-453F-ADA5-BECC669AB4D9}" presName="sibTrans" presStyleCnt="0"/>
      <dgm:spPr/>
    </dgm:pt>
    <dgm:pt modelId="{65390E99-B3FC-4D5E-8244-1029D2FB8549}" type="pres">
      <dgm:prSet presAssocID="{42E0381F-5635-4E21-A446-04EC77466DAC}" presName="textNode" presStyleLbl="node1" presStyleIdx="1" presStyleCnt="3" custScaleX="83782" custScaleY="68325" custLinFactX="-8092" custLinFactNeighborX="-100000" custLinFactNeighborY="-22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9E1B64-A82C-4070-845C-CE07DCE56960}" type="pres">
      <dgm:prSet presAssocID="{D0B15930-C950-49B3-9A4F-AF0EDE80B45D}" presName="sibTrans" presStyleCnt="0"/>
      <dgm:spPr/>
    </dgm:pt>
    <dgm:pt modelId="{41F63FB4-5620-4435-A83D-82D9BB9D34C1}" type="pres">
      <dgm:prSet presAssocID="{88CFEB08-74B0-4C3D-8A2A-8F407E754D3C}" presName="textNode" presStyleLbl="node1" presStyleIdx="2" presStyleCnt="3" custScaleX="83782" custScaleY="68325" custLinFactX="-2538" custLinFactNeighborX="-100000" custLinFactNeighborY="-22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A9BA688-20C9-4490-898A-5CFFFB58F52A}" type="presOf" srcId="{88CFEB08-74B0-4C3D-8A2A-8F407E754D3C}" destId="{41F63FB4-5620-4435-A83D-82D9BB9D34C1}" srcOrd="0" destOrd="0" presId="urn:microsoft.com/office/officeart/2005/8/layout/hProcess9"/>
    <dgm:cxn modelId="{CF357957-8427-4414-AEA9-631A50F33C4D}" srcId="{BC934B08-463A-4A7D-9760-86E6388A07B0}" destId="{42E0381F-5635-4E21-A446-04EC77466DAC}" srcOrd="1" destOrd="0" parTransId="{4455C9AE-4B34-43B6-9E01-C9B1ABEA33A3}" sibTransId="{D0B15930-C950-49B3-9A4F-AF0EDE80B45D}"/>
    <dgm:cxn modelId="{63347BC9-161B-4B0B-AECF-B599D50A0DD7}" type="presOf" srcId="{42E0381F-5635-4E21-A446-04EC77466DAC}" destId="{65390E99-B3FC-4D5E-8244-1029D2FB8549}" srcOrd="0" destOrd="0" presId="urn:microsoft.com/office/officeart/2005/8/layout/hProcess9"/>
    <dgm:cxn modelId="{D7040628-BE53-4AF9-BECC-2586DCA73C61}" srcId="{BC934B08-463A-4A7D-9760-86E6388A07B0}" destId="{88CFEB08-74B0-4C3D-8A2A-8F407E754D3C}" srcOrd="2" destOrd="0" parTransId="{B1DAC01F-A668-44F8-8F5B-5DC8A4D1D15D}" sibTransId="{69131068-CFFD-45B3-8F31-9040E1ACFA0B}"/>
    <dgm:cxn modelId="{97960B4F-F1AE-4279-9830-4A3B53D2403E}" srcId="{BC934B08-463A-4A7D-9760-86E6388A07B0}" destId="{AF65C494-3068-42BF-9155-67B039176256}" srcOrd="0" destOrd="0" parTransId="{E0822320-EA25-4037-BB12-8FD269967A76}" sibTransId="{A7C6A45B-DE48-453F-ADA5-BECC669AB4D9}"/>
    <dgm:cxn modelId="{59BBC341-B1CC-450C-BE26-D9D02A413679}" type="presOf" srcId="{AF65C494-3068-42BF-9155-67B039176256}" destId="{ECEB88D8-E760-4032-AEC5-2C1E4E6B9BB8}" srcOrd="0" destOrd="0" presId="urn:microsoft.com/office/officeart/2005/8/layout/hProcess9"/>
    <dgm:cxn modelId="{879F3211-6C37-4E1B-94E5-EAEDFFEF515A}" type="presOf" srcId="{BC934B08-463A-4A7D-9760-86E6388A07B0}" destId="{E3417CC0-3E02-4070-B38A-E33F29C106B9}" srcOrd="0" destOrd="0" presId="urn:microsoft.com/office/officeart/2005/8/layout/hProcess9"/>
    <dgm:cxn modelId="{9AE91EC2-A15A-457A-B559-4679829998C1}" type="presParOf" srcId="{E3417CC0-3E02-4070-B38A-E33F29C106B9}" destId="{12DE5D27-FC15-4596-9A76-B1510E586671}" srcOrd="0" destOrd="0" presId="urn:microsoft.com/office/officeart/2005/8/layout/hProcess9"/>
    <dgm:cxn modelId="{6990BC2E-BEA3-4D33-A43F-10D83A94CB9C}" type="presParOf" srcId="{E3417CC0-3E02-4070-B38A-E33F29C106B9}" destId="{8F10FD5E-BA2C-4779-8E9F-ED92CF7EA28A}" srcOrd="1" destOrd="0" presId="urn:microsoft.com/office/officeart/2005/8/layout/hProcess9"/>
    <dgm:cxn modelId="{DBA3DC20-673E-41D8-B1AB-387A3563A3BC}" type="presParOf" srcId="{8F10FD5E-BA2C-4779-8E9F-ED92CF7EA28A}" destId="{ECEB88D8-E760-4032-AEC5-2C1E4E6B9BB8}" srcOrd="0" destOrd="0" presId="urn:microsoft.com/office/officeart/2005/8/layout/hProcess9"/>
    <dgm:cxn modelId="{DF034F40-7FE5-455C-A2F1-F9A57BC99567}" type="presParOf" srcId="{8F10FD5E-BA2C-4779-8E9F-ED92CF7EA28A}" destId="{6F2859DE-6636-4FFF-8412-6A8004F8969B}" srcOrd="1" destOrd="0" presId="urn:microsoft.com/office/officeart/2005/8/layout/hProcess9"/>
    <dgm:cxn modelId="{EA538E9C-5D3E-49DA-89FB-8445E56E7502}" type="presParOf" srcId="{8F10FD5E-BA2C-4779-8E9F-ED92CF7EA28A}" destId="{65390E99-B3FC-4D5E-8244-1029D2FB8549}" srcOrd="2" destOrd="0" presId="urn:microsoft.com/office/officeart/2005/8/layout/hProcess9"/>
    <dgm:cxn modelId="{6FD9F0FA-8045-4E74-A225-EDE8DD9AAB3B}" type="presParOf" srcId="{8F10FD5E-BA2C-4779-8E9F-ED92CF7EA28A}" destId="{849E1B64-A82C-4070-845C-CE07DCE56960}" srcOrd="3" destOrd="0" presId="urn:microsoft.com/office/officeart/2005/8/layout/hProcess9"/>
    <dgm:cxn modelId="{03819671-8759-49EC-907C-D020D0C96865}" type="presParOf" srcId="{8F10FD5E-BA2C-4779-8E9F-ED92CF7EA28A}" destId="{41F63FB4-5620-4435-A83D-82D9BB9D34C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60C837-2891-4E5A-982A-755C40FBD730}" type="doc">
      <dgm:prSet loTypeId="urn:microsoft.com/office/officeart/2005/8/layout/vList5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pl-PL"/>
        </a:p>
      </dgm:t>
    </dgm:pt>
    <dgm:pt modelId="{72382397-4A71-4812-BC6F-139195C7943F}">
      <dgm:prSet phldrT="[Tekst]"/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1,2 mld euro </a:t>
          </a:r>
          <a:endParaRPr lang="pl-PL" dirty="0">
            <a:solidFill>
              <a:srgbClr val="C00000"/>
            </a:solidFill>
          </a:endParaRPr>
        </a:p>
      </dgm:t>
    </dgm:pt>
    <dgm:pt modelId="{CFDC26E2-BABF-459C-B39A-7BDD16A8FFF4}" type="parTrans" cxnId="{1382BB77-5DEE-409C-A0CA-211D4FE438FC}">
      <dgm:prSet/>
      <dgm:spPr/>
      <dgm:t>
        <a:bodyPr/>
        <a:lstStyle/>
        <a:p>
          <a:endParaRPr lang="pl-PL"/>
        </a:p>
      </dgm:t>
    </dgm:pt>
    <dgm:pt modelId="{C58044D5-805B-4F61-AB02-AE54D341F7EE}" type="sibTrans" cxnId="{1382BB77-5DEE-409C-A0CA-211D4FE438FC}">
      <dgm:prSet/>
      <dgm:spPr/>
      <dgm:t>
        <a:bodyPr/>
        <a:lstStyle/>
        <a:p>
          <a:endParaRPr lang="pl-PL"/>
        </a:p>
      </dgm:t>
    </dgm:pt>
    <dgm:pt modelId="{155CED08-2688-44ED-A128-8B738475E724}">
      <dgm:prSet phldrT="[Tekst]"/>
      <dgm:spPr/>
      <dgm:t>
        <a:bodyPr/>
        <a:lstStyle/>
        <a:p>
          <a:r>
            <a:rPr lang="pl-PL" b="1" dirty="0" smtClean="0"/>
            <a:t>infrastruktura </a:t>
          </a:r>
          <a:br>
            <a:rPr lang="pl-PL" b="1" dirty="0" smtClean="0"/>
          </a:br>
          <a:r>
            <a:rPr lang="pl-PL" b="1" dirty="0" smtClean="0"/>
            <a:t>wodno-kanalizacyjna</a:t>
          </a:r>
          <a:endParaRPr lang="pl-PL" dirty="0"/>
        </a:p>
      </dgm:t>
    </dgm:pt>
    <dgm:pt modelId="{F8ABCCE5-AD2A-4688-B5B3-BC6AAE824E71}" type="parTrans" cxnId="{0A2C47B1-62BE-4867-81BE-FCB59C929BC2}">
      <dgm:prSet/>
      <dgm:spPr/>
      <dgm:t>
        <a:bodyPr/>
        <a:lstStyle/>
        <a:p>
          <a:endParaRPr lang="pl-PL"/>
        </a:p>
      </dgm:t>
    </dgm:pt>
    <dgm:pt modelId="{596191FC-3286-42C9-8751-58B5BA570794}" type="sibTrans" cxnId="{0A2C47B1-62BE-4867-81BE-FCB59C929BC2}">
      <dgm:prSet/>
      <dgm:spPr/>
      <dgm:t>
        <a:bodyPr/>
        <a:lstStyle/>
        <a:p>
          <a:endParaRPr lang="pl-PL"/>
        </a:p>
      </dgm:t>
    </dgm:pt>
    <dgm:pt modelId="{E27B159A-D61B-42C2-87CE-4A29AA308D0B}">
      <dgm:prSet phldrT="[Tekst]"/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0,5 mld euro </a:t>
          </a:r>
          <a:endParaRPr lang="pl-PL" dirty="0">
            <a:solidFill>
              <a:srgbClr val="C00000"/>
            </a:solidFill>
          </a:endParaRPr>
        </a:p>
      </dgm:t>
    </dgm:pt>
    <dgm:pt modelId="{22097826-9F23-4DFA-9C47-FB37344C8A04}" type="parTrans" cxnId="{F97A5665-6E0A-46CA-8D9D-B505948AB108}">
      <dgm:prSet/>
      <dgm:spPr/>
      <dgm:t>
        <a:bodyPr/>
        <a:lstStyle/>
        <a:p>
          <a:endParaRPr lang="pl-PL"/>
        </a:p>
      </dgm:t>
    </dgm:pt>
    <dgm:pt modelId="{1568E2F6-0C65-4874-BF1B-6A2D270EE1DF}" type="sibTrans" cxnId="{F97A5665-6E0A-46CA-8D9D-B505948AB108}">
      <dgm:prSet/>
      <dgm:spPr/>
      <dgm:t>
        <a:bodyPr/>
        <a:lstStyle/>
        <a:p>
          <a:endParaRPr lang="pl-PL"/>
        </a:p>
      </dgm:t>
    </dgm:pt>
    <dgm:pt modelId="{2F9F4BCA-7F84-4F1F-8869-AE91E860F5F0}">
      <dgm:prSet phldrT="[Tekst]"/>
      <dgm:spPr/>
      <dgm:t>
        <a:bodyPr/>
        <a:lstStyle/>
        <a:p>
          <a:r>
            <a:rPr lang="pl-PL" b="1" dirty="0" smtClean="0"/>
            <a:t>gospodarka wodna</a:t>
          </a:r>
          <a:endParaRPr lang="pl-PL" dirty="0"/>
        </a:p>
      </dgm:t>
    </dgm:pt>
    <dgm:pt modelId="{B57FEE39-182A-4EFB-8AED-CFE7E2C8DCDE}" type="parTrans" cxnId="{14637D03-9B86-49B9-A3C9-253B5225F177}">
      <dgm:prSet/>
      <dgm:spPr/>
      <dgm:t>
        <a:bodyPr/>
        <a:lstStyle/>
        <a:p>
          <a:endParaRPr lang="pl-PL"/>
        </a:p>
      </dgm:t>
    </dgm:pt>
    <dgm:pt modelId="{C83D97EF-3476-4A9E-8667-61A7BF861B2E}" type="sibTrans" cxnId="{14637D03-9B86-49B9-A3C9-253B5225F177}">
      <dgm:prSet/>
      <dgm:spPr/>
      <dgm:t>
        <a:bodyPr/>
        <a:lstStyle/>
        <a:p>
          <a:endParaRPr lang="pl-PL"/>
        </a:p>
      </dgm:t>
    </dgm:pt>
    <dgm:pt modelId="{44C271D4-DF45-42CB-A6AD-8D7C3DC4E4F5}">
      <dgm:prSet phldrT="[Tekst]"/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2,0 mld euro </a:t>
          </a:r>
          <a:endParaRPr lang="pl-PL" dirty="0">
            <a:solidFill>
              <a:srgbClr val="C00000"/>
            </a:solidFill>
          </a:endParaRPr>
        </a:p>
      </dgm:t>
    </dgm:pt>
    <dgm:pt modelId="{3C25E1DD-2350-436B-BF5F-E1103D4FCB6F}" type="parTrans" cxnId="{2C570E7E-7F19-4E31-AE59-280C16411088}">
      <dgm:prSet/>
      <dgm:spPr/>
      <dgm:t>
        <a:bodyPr/>
        <a:lstStyle/>
        <a:p>
          <a:endParaRPr lang="pl-PL"/>
        </a:p>
      </dgm:t>
    </dgm:pt>
    <dgm:pt modelId="{914F2C59-EFD6-4E2B-B042-02BF55E3E2CA}" type="sibTrans" cxnId="{2C570E7E-7F19-4E31-AE59-280C16411088}">
      <dgm:prSet/>
      <dgm:spPr/>
      <dgm:t>
        <a:bodyPr/>
        <a:lstStyle/>
        <a:p>
          <a:endParaRPr lang="pl-PL"/>
        </a:p>
      </dgm:t>
    </dgm:pt>
    <dgm:pt modelId="{95C6B563-6AF0-4FA5-84DB-361FA3A0EB86}">
      <dgm:prSet phldrT="[Tekst]"/>
      <dgm:spPr/>
      <dgm:t>
        <a:bodyPr/>
        <a:lstStyle/>
        <a:p>
          <a:r>
            <a:rPr lang="pl-PL" b="1" dirty="0" smtClean="0"/>
            <a:t>rewitalizacja społeczna </a:t>
          </a:r>
          <a:br>
            <a:rPr lang="pl-PL" b="1" dirty="0" smtClean="0"/>
          </a:br>
          <a:r>
            <a:rPr lang="pl-PL" b="1" dirty="0" smtClean="0"/>
            <a:t>i  infrastrukturalna na wsi</a:t>
          </a:r>
          <a:endParaRPr lang="pl-PL" dirty="0"/>
        </a:p>
      </dgm:t>
    </dgm:pt>
    <dgm:pt modelId="{97C8C926-514F-425C-9D43-DA6E1F00CC0D}" type="parTrans" cxnId="{65E7EA63-366C-4103-A246-C1C44766094B}">
      <dgm:prSet/>
      <dgm:spPr/>
      <dgm:t>
        <a:bodyPr/>
        <a:lstStyle/>
        <a:p>
          <a:endParaRPr lang="pl-PL"/>
        </a:p>
      </dgm:t>
    </dgm:pt>
    <dgm:pt modelId="{207878EC-7967-4804-ACE5-1EA4DF21FBB7}" type="sibTrans" cxnId="{65E7EA63-366C-4103-A246-C1C44766094B}">
      <dgm:prSet/>
      <dgm:spPr/>
      <dgm:t>
        <a:bodyPr/>
        <a:lstStyle/>
        <a:p>
          <a:endParaRPr lang="pl-PL"/>
        </a:p>
      </dgm:t>
    </dgm:pt>
    <dgm:pt modelId="{3E6CAF9D-FD43-4C53-BF51-6FC38C29D3EC}">
      <dgm:prSet phldrT="[Tekst]"/>
      <dgm:spPr/>
      <dgm:t>
        <a:bodyPr/>
        <a:lstStyle/>
        <a:p>
          <a:r>
            <a:rPr lang="pl-PL" b="1" dirty="0" smtClean="0">
              <a:solidFill>
                <a:srgbClr val="C00000"/>
              </a:solidFill>
            </a:rPr>
            <a:t>1,5 mld euro </a:t>
          </a:r>
          <a:endParaRPr lang="pl-PL" dirty="0">
            <a:solidFill>
              <a:srgbClr val="C00000"/>
            </a:solidFill>
          </a:endParaRPr>
        </a:p>
      </dgm:t>
    </dgm:pt>
    <dgm:pt modelId="{BA74C6CB-9900-469A-B5B9-570ED688F75D}" type="parTrans" cxnId="{B9F29F8C-A6EF-4089-A530-F8464A9918B7}">
      <dgm:prSet/>
      <dgm:spPr/>
      <dgm:t>
        <a:bodyPr/>
        <a:lstStyle/>
        <a:p>
          <a:endParaRPr lang="pl-PL"/>
        </a:p>
      </dgm:t>
    </dgm:pt>
    <dgm:pt modelId="{89D66D54-449C-44DB-8F0D-94E10AFF1C93}" type="sibTrans" cxnId="{B9F29F8C-A6EF-4089-A530-F8464A9918B7}">
      <dgm:prSet/>
      <dgm:spPr/>
      <dgm:t>
        <a:bodyPr/>
        <a:lstStyle/>
        <a:p>
          <a:endParaRPr lang="pl-PL"/>
        </a:p>
      </dgm:t>
    </dgm:pt>
    <dgm:pt modelId="{86B545A6-A4E1-42CD-9E71-547FB3A94A7A}">
      <dgm:prSet phldrT="[Tekst]"/>
      <dgm:spPr/>
      <dgm:t>
        <a:bodyPr/>
        <a:lstStyle/>
        <a:p>
          <a:r>
            <a:rPr lang="pl-PL" b="1" dirty="0" smtClean="0"/>
            <a:t>rozwój przedsiębiorczości</a:t>
          </a:r>
          <a:endParaRPr lang="pl-PL" dirty="0"/>
        </a:p>
      </dgm:t>
    </dgm:pt>
    <dgm:pt modelId="{9BE2D566-9052-4659-B992-A098BE329A04}" type="parTrans" cxnId="{F39A8F5F-879E-4963-BA0A-DE4511E97D3A}">
      <dgm:prSet/>
      <dgm:spPr/>
      <dgm:t>
        <a:bodyPr/>
        <a:lstStyle/>
        <a:p>
          <a:endParaRPr lang="pl-PL"/>
        </a:p>
      </dgm:t>
    </dgm:pt>
    <dgm:pt modelId="{6AA00AAD-3D57-4919-85E9-EF5506CE2E8E}" type="sibTrans" cxnId="{F39A8F5F-879E-4963-BA0A-DE4511E97D3A}">
      <dgm:prSet/>
      <dgm:spPr/>
      <dgm:t>
        <a:bodyPr/>
        <a:lstStyle/>
        <a:p>
          <a:endParaRPr lang="pl-PL"/>
        </a:p>
      </dgm:t>
    </dgm:pt>
    <dgm:pt modelId="{6728CAB5-5B2E-4CFD-8FD5-AEB984096462}" type="pres">
      <dgm:prSet presAssocID="{3E60C837-2891-4E5A-982A-755C40FBD73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C7997B8-C04D-4B8A-86A4-E3805ED08040}" type="pres">
      <dgm:prSet presAssocID="{72382397-4A71-4812-BC6F-139195C7943F}" presName="linNode" presStyleCnt="0"/>
      <dgm:spPr/>
    </dgm:pt>
    <dgm:pt modelId="{55E1D760-20FB-4C61-834C-67F5DECC22BE}" type="pres">
      <dgm:prSet presAssocID="{72382397-4A71-4812-BC6F-139195C7943F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5DA40F-F0C4-46F4-A54F-D755AACC8B08}" type="pres">
      <dgm:prSet presAssocID="{72382397-4A71-4812-BC6F-139195C7943F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756354-549C-4FAC-8094-D3204E745E72}" type="pres">
      <dgm:prSet presAssocID="{C58044D5-805B-4F61-AB02-AE54D341F7EE}" presName="sp" presStyleCnt="0"/>
      <dgm:spPr/>
    </dgm:pt>
    <dgm:pt modelId="{9895F4FA-D9F2-4738-A4AB-C21485E598AA}" type="pres">
      <dgm:prSet presAssocID="{E27B159A-D61B-42C2-87CE-4A29AA308D0B}" presName="linNode" presStyleCnt="0"/>
      <dgm:spPr/>
    </dgm:pt>
    <dgm:pt modelId="{B43DF0B5-7F6A-4A0B-82A2-DB4EC17A001C}" type="pres">
      <dgm:prSet presAssocID="{E27B159A-D61B-42C2-87CE-4A29AA308D0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8F66D0-C4A7-437A-BFDD-FB2EFEDBC9DC}" type="pres">
      <dgm:prSet presAssocID="{E27B159A-D61B-42C2-87CE-4A29AA308D0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AB65180-7C39-4BC0-8CC5-3DF0A6E663F9}" type="pres">
      <dgm:prSet presAssocID="{1568E2F6-0C65-4874-BF1B-6A2D270EE1DF}" presName="sp" presStyleCnt="0"/>
      <dgm:spPr/>
    </dgm:pt>
    <dgm:pt modelId="{0F755A87-B2B8-488C-9E5B-0D86C428B062}" type="pres">
      <dgm:prSet presAssocID="{3E6CAF9D-FD43-4C53-BF51-6FC38C29D3EC}" presName="linNode" presStyleCnt="0"/>
      <dgm:spPr/>
    </dgm:pt>
    <dgm:pt modelId="{28595D34-DA2C-413C-A669-609B8697626D}" type="pres">
      <dgm:prSet presAssocID="{3E6CAF9D-FD43-4C53-BF51-6FC38C29D3E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34E680E-2DAB-4396-83AF-180F8BC040A7}" type="pres">
      <dgm:prSet presAssocID="{3E6CAF9D-FD43-4C53-BF51-6FC38C29D3E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3FC9CBF-06A9-4364-B517-3A5A6859938B}" type="pres">
      <dgm:prSet presAssocID="{89D66D54-449C-44DB-8F0D-94E10AFF1C93}" presName="sp" presStyleCnt="0"/>
      <dgm:spPr/>
    </dgm:pt>
    <dgm:pt modelId="{6C9197B6-D3B3-4C77-B193-ACAB92D2862D}" type="pres">
      <dgm:prSet presAssocID="{44C271D4-DF45-42CB-A6AD-8D7C3DC4E4F5}" presName="linNode" presStyleCnt="0"/>
      <dgm:spPr/>
    </dgm:pt>
    <dgm:pt modelId="{42921C5D-A5B2-44EA-AA39-E3CEC8A24EFB}" type="pres">
      <dgm:prSet presAssocID="{44C271D4-DF45-42CB-A6AD-8D7C3DC4E4F5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59C6CB-C3C8-445F-8FA2-732F8268B4E2}" type="pres">
      <dgm:prSet presAssocID="{44C271D4-DF45-42CB-A6AD-8D7C3DC4E4F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82BB77-5DEE-409C-A0CA-211D4FE438FC}" srcId="{3E60C837-2891-4E5A-982A-755C40FBD730}" destId="{72382397-4A71-4812-BC6F-139195C7943F}" srcOrd="0" destOrd="0" parTransId="{CFDC26E2-BABF-459C-B39A-7BDD16A8FFF4}" sibTransId="{C58044D5-805B-4F61-AB02-AE54D341F7EE}"/>
    <dgm:cxn modelId="{59E7865D-CAB9-4D83-9758-52EC7C8CCA7D}" type="presOf" srcId="{44C271D4-DF45-42CB-A6AD-8D7C3DC4E4F5}" destId="{42921C5D-A5B2-44EA-AA39-E3CEC8A24EFB}" srcOrd="0" destOrd="0" presId="urn:microsoft.com/office/officeart/2005/8/layout/vList5"/>
    <dgm:cxn modelId="{F97A5665-6E0A-46CA-8D9D-B505948AB108}" srcId="{3E60C837-2891-4E5A-982A-755C40FBD730}" destId="{E27B159A-D61B-42C2-87CE-4A29AA308D0B}" srcOrd="1" destOrd="0" parTransId="{22097826-9F23-4DFA-9C47-FB37344C8A04}" sibTransId="{1568E2F6-0C65-4874-BF1B-6A2D270EE1DF}"/>
    <dgm:cxn modelId="{65E7EA63-366C-4103-A246-C1C44766094B}" srcId="{44C271D4-DF45-42CB-A6AD-8D7C3DC4E4F5}" destId="{95C6B563-6AF0-4FA5-84DB-361FA3A0EB86}" srcOrd="0" destOrd="0" parTransId="{97C8C926-514F-425C-9D43-DA6E1F00CC0D}" sibTransId="{207878EC-7967-4804-ACE5-1EA4DF21FBB7}"/>
    <dgm:cxn modelId="{22F04482-27FB-4009-8CF3-B95B5CD7C57F}" type="presOf" srcId="{3E6CAF9D-FD43-4C53-BF51-6FC38C29D3EC}" destId="{28595D34-DA2C-413C-A669-609B8697626D}" srcOrd="0" destOrd="0" presId="urn:microsoft.com/office/officeart/2005/8/layout/vList5"/>
    <dgm:cxn modelId="{15644BA4-768D-4A94-B977-D007B5E2855E}" type="presOf" srcId="{155CED08-2688-44ED-A128-8B738475E724}" destId="{C75DA40F-F0C4-46F4-A54F-D755AACC8B08}" srcOrd="0" destOrd="0" presId="urn:microsoft.com/office/officeart/2005/8/layout/vList5"/>
    <dgm:cxn modelId="{8D0942DC-6A6B-4BB9-9348-03B6098C09EF}" type="presOf" srcId="{72382397-4A71-4812-BC6F-139195C7943F}" destId="{55E1D760-20FB-4C61-834C-67F5DECC22BE}" srcOrd="0" destOrd="0" presId="urn:microsoft.com/office/officeart/2005/8/layout/vList5"/>
    <dgm:cxn modelId="{769CD61F-93D4-486C-9AB2-470FA6A6BA09}" type="presOf" srcId="{E27B159A-D61B-42C2-87CE-4A29AA308D0B}" destId="{B43DF0B5-7F6A-4A0B-82A2-DB4EC17A001C}" srcOrd="0" destOrd="0" presId="urn:microsoft.com/office/officeart/2005/8/layout/vList5"/>
    <dgm:cxn modelId="{72B17335-45F2-4F73-90D3-171D859C0F2E}" type="presOf" srcId="{3E60C837-2891-4E5A-982A-755C40FBD730}" destId="{6728CAB5-5B2E-4CFD-8FD5-AEB984096462}" srcOrd="0" destOrd="0" presId="urn:microsoft.com/office/officeart/2005/8/layout/vList5"/>
    <dgm:cxn modelId="{6F451DF2-5E1D-4CB3-A7B5-53AFEBC808A3}" type="presOf" srcId="{86B545A6-A4E1-42CD-9E71-547FB3A94A7A}" destId="{F34E680E-2DAB-4396-83AF-180F8BC040A7}" srcOrd="0" destOrd="0" presId="urn:microsoft.com/office/officeart/2005/8/layout/vList5"/>
    <dgm:cxn modelId="{F39A8F5F-879E-4963-BA0A-DE4511E97D3A}" srcId="{3E6CAF9D-FD43-4C53-BF51-6FC38C29D3EC}" destId="{86B545A6-A4E1-42CD-9E71-547FB3A94A7A}" srcOrd="0" destOrd="0" parTransId="{9BE2D566-9052-4659-B992-A098BE329A04}" sibTransId="{6AA00AAD-3D57-4919-85E9-EF5506CE2E8E}"/>
    <dgm:cxn modelId="{B9F29F8C-A6EF-4089-A530-F8464A9918B7}" srcId="{3E60C837-2891-4E5A-982A-755C40FBD730}" destId="{3E6CAF9D-FD43-4C53-BF51-6FC38C29D3EC}" srcOrd="2" destOrd="0" parTransId="{BA74C6CB-9900-469A-B5B9-570ED688F75D}" sibTransId="{89D66D54-449C-44DB-8F0D-94E10AFF1C93}"/>
    <dgm:cxn modelId="{D0673DE4-272B-4FB8-8661-125F6589D871}" type="presOf" srcId="{95C6B563-6AF0-4FA5-84DB-361FA3A0EB86}" destId="{7759C6CB-C3C8-445F-8FA2-732F8268B4E2}" srcOrd="0" destOrd="0" presId="urn:microsoft.com/office/officeart/2005/8/layout/vList5"/>
    <dgm:cxn modelId="{14637D03-9B86-49B9-A3C9-253B5225F177}" srcId="{E27B159A-D61B-42C2-87CE-4A29AA308D0B}" destId="{2F9F4BCA-7F84-4F1F-8869-AE91E860F5F0}" srcOrd="0" destOrd="0" parTransId="{B57FEE39-182A-4EFB-8AED-CFE7E2C8DCDE}" sibTransId="{C83D97EF-3476-4A9E-8667-61A7BF861B2E}"/>
    <dgm:cxn modelId="{2C570E7E-7F19-4E31-AE59-280C16411088}" srcId="{3E60C837-2891-4E5A-982A-755C40FBD730}" destId="{44C271D4-DF45-42CB-A6AD-8D7C3DC4E4F5}" srcOrd="3" destOrd="0" parTransId="{3C25E1DD-2350-436B-BF5F-E1103D4FCB6F}" sibTransId="{914F2C59-EFD6-4E2B-B042-02BF55E3E2CA}"/>
    <dgm:cxn modelId="{0A2C47B1-62BE-4867-81BE-FCB59C929BC2}" srcId="{72382397-4A71-4812-BC6F-139195C7943F}" destId="{155CED08-2688-44ED-A128-8B738475E724}" srcOrd="0" destOrd="0" parTransId="{F8ABCCE5-AD2A-4688-B5B3-BC6AAE824E71}" sibTransId="{596191FC-3286-42C9-8751-58B5BA570794}"/>
    <dgm:cxn modelId="{C5CC0BEE-16ED-4FA7-A63A-2B9E3C8F0713}" type="presOf" srcId="{2F9F4BCA-7F84-4F1F-8869-AE91E860F5F0}" destId="{E98F66D0-C4A7-437A-BFDD-FB2EFEDBC9DC}" srcOrd="0" destOrd="0" presId="urn:microsoft.com/office/officeart/2005/8/layout/vList5"/>
    <dgm:cxn modelId="{F6404BC8-18C2-44BB-8BBD-3B9B5230161B}" type="presParOf" srcId="{6728CAB5-5B2E-4CFD-8FD5-AEB984096462}" destId="{3C7997B8-C04D-4B8A-86A4-E3805ED08040}" srcOrd="0" destOrd="0" presId="urn:microsoft.com/office/officeart/2005/8/layout/vList5"/>
    <dgm:cxn modelId="{65E2748F-3DAF-4E7E-A0C5-A7A521089A77}" type="presParOf" srcId="{3C7997B8-C04D-4B8A-86A4-E3805ED08040}" destId="{55E1D760-20FB-4C61-834C-67F5DECC22BE}" srcOrd="0" destOrd="0" presId="urn:microsoft.com/office/officeart/2005/8/layout/vList5"/>
    <dgm:cxn modelId="{3583999F-8921-4CE6-9025-689A3741E27A}" type="presParOf" srcId="{3C7997B8-C04D-4B8A-86A4-E3805ED08040}" destId="{C75DA40F-F0C4-46F4-A54F-D755AACC8B08}" srcOrd="1" destOrd="0" presId="urn:microsoft.com/office/officeart/2005/8/layout/vList5"/>
    <dgm:cxn modelId="{DDFA6A02-17A3-447A-97A5-E40FF68B17F9}" type="presParOf" srcId="{6728CAB5-5B2E-4CFD-8FD5-AEB984096462}" destId="{D6756354-549C-4FAC-8094-D3204E745E72}" srcOrd="1" destOrd="0" presId="urn:microsoft.com/office/officeart/2005/8/layout/vList5"/>
    <dgm:cxn modelId="{43ECBB72-9DB1-4C36-B0CF-E9865B1898FE}" type="presParOf" srcId="{6728CAB5-5B2E-4CFD-8FD5-AEB984096462}" destId="{9895F4FA-D9F2-4738-A4AB-C21485E598AA}" srcOrd="2" destOrd="0" presId="urn:microsoft.com/office/officeart/2005/8/layout/vList5"/>
    <dgm:cxn modelId="{D349CDA2-431D-4E57-8423-B38734A760A3}" type="presParOf" srcId="{9895F4FA-D9F2-4738-A4AB-C21485E598AA}" destId="{B43DF0B5-7F6A-4A0B-82A2-DB4EC17A001C}" srcOrd="0" destOrd="0" presId="urn:microsoft.com/office/officeart/2005/8/layout/vList5"/>
    <dgm:cxn modelId="{86F2A14D-7616-4F00-BBB9-D65A9940148C}" type="presParOf" srcId="{9895F4FA-D9F2-4738-A4AB-C21485E598AA}" destId="{E98F66D0-C4A7-437A-BFDD-FB2EFEDBC9DC}" srcOrd="1" destOrd="0" presId="urn:microsoft.com/office/officeart/2005/8/layout/vList5"/>
    <dgm:cxn modelId="{8CB31D29-411C-4778-BCF3-8654D26D4FC8}" type="presParOf" srcId="{6728CAB5-5B2E-4CFD-8FD5-AEB984096462}" destId="{EAB65180-7C39-4BC0-8CC5-3DF0A6E663F9}" srcOrd="3" destOrd="0" presId="urn:microsoft.com/office/officeart/2005/8/layout/vList5"/>
    <dgm:cxn modelId="{100C87CD-1C79-44B5-9083-0801326DD065}" type="presParOf" srcId="{6728CAB5-5B2E-4CFD-8FD5-AEB984096462}" destId="{0F755A87-B2B8-488C-9E5B-0D86C428B062}" srcOrd="4" destOrd="0" presId="urn:microsoft.com/office/officeart/2005/8/layout/vList5"/>
    <dgm:cxn modelId="{6D6887C1-FBA2-445F-96BB-809157250EDA}" type="presParOf" srcId="{0F755A87-B2B8-488C-9E5B-0D86C428B062}" destId="{28595D34-DA2C-413C-A669-609B8697626D}" srcOrd="0" destOrd="0" presId="urn:microsoft.com/office/officeart/2005/8/layout/vList5"/>
    <dgm:cxn modelId="{497BDEC9-4599-4A68-AAD1-8DF9B380EB13}" type="presParOf" srcId="{0F755A87-B2B8-488C-9E5B-0D86C428B062}" destId="{F34E680E-2DAB-4396-83AF-180F8BC040A7}" srcOrd="1" destOrd="0" presId="urn:microsoft.com/office/officeart/2005/8/layout/vList5"/>
    <dgm:cxn modelId="{4458EA15-7475-4700-BDC0-14C4DFC3A234}" type="presParOf" srcId="{6728CAB5-5B2E-4CFD-8FD5-AEB984096462}" destId="{63FC9CBF-06A9-4364-B517-3A5A6859938B}" srcOrd="5" destOrd="0" presId="urn:microsoft.com/office/officeart/2005/8/layout/vList5"/>
    <dgm:cxn modelId="{772DC877-5B77-4863-9748-AC28EDFDCE71}" type="presParOf" srcId="{6728CAB5-5B2E-4CFD-8FD5-AEB984096462}" destId="{6C9197B6-D3B3-4C77-B193-ACAB92D2862D}" srcOrd="6" destOrd="0" presId="urn:microsoft.com/office/officeart/2005/8/layout/vList5"/>
    <dgm:cxn modelId="{31EDCDD1-DCE0-40E0-A155-00E44F85DBFD}" type="presParOf" srcId="{6C9197B6-D3B3-4C77-B193-ACAB92D2862D}" destId="{42921C5D-A5B2-44EA-AA39-E3CEC8A24EFB}" srcOrd="0" destOrd="0" presId="urn:microsoft.com/office/officeart/2005/8/layout/vList5"/>
    <dgm:cxn modelId="{A83163A6-CE87-43A0-AAFB-0500CFB30DFD}" type="presParOf" srcId="{6C9197B6-D3B3-4C77-B193-ACAB92D2862D}" destId="{7759C6CB-C3C8-445F-8FA2-732F8268B4E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2DE5D27-FC15-4596-9A76-B1510E586671}">
      <dsp:nvSpPr>
        <dsp:cNvPr id="0" name=""/>
        <dsp:cNvSpPr/>
      </dsp:nvSpPr>
      <dsp:spPr>
        <a:xfrm>
          <a:off x="1" y="0"/>
          <a:ext cx="5616621" cy="406399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EB88D8-E760-4032-AEC5-2C1E4E6B9BB8}">
      <dsp:nvSpPr>
        <dsp:cNvPr id="0" name=""/>
        <dsp:cNvSpPr/>
      </dsp:nvSpPr>
      <dsp:spPr>
        <a:xfrm>
          <a:off x="72002" y="1440159"/>
          <a:ext cx="1514653" cy="1110691"/>
        </a:xfrm>
        <a:prstGeom prst="roundRect">
          <a:avLst/>
        </a:prstGeom>
        <a:solidFill>
          <a:schemeClr val="accent3">
            <a:tint val="45000"/>
          </a:schemeClr>
        </a:solidFill>
        <a:ln w="9525" cap="flat" cmpd="sng" algn="ctr">
          <a:solidFill>
            <a:schemeClr val="accent3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kern="1200" dirty="0" smtClean="0">
              <a:solidFill>
                <a:srgbClr val="C00000"/>
              </a:solidFill>
            </a:rPr>
            <a:t>23,7 mld euro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płatności bezpośrednie</a:t>
          </a:r>
          <a:endParaRPr lang="pl-PL" sz="1600" kern="1200" dirty="0"/>
        </a:p>
      </dsp:txBody>
      <dsp:txXfrm>
        <a:off x="72002" y="1440159"/>
        <a:ext cx="1514653" cy="1110691"/>
      </dsp:txXfrm>
    </dsp:sp>
    <dsp:sp modelId="{65390E99-B3FC-4D5E-8244-1029D2FB8549}">
      <dsp:nvSpPr>
        <dsp:cNvPr id="0" name=""/>
        <dsp:cNvSpPr/>
      </dsp:nvSpPr>
      <dsp:spPr>
        <a:xfrm>
          <a:off x="1797325" y="1440159"/>
          <a:ext cx="1514653" cy="1110691"/>
        </a:xfrm>
        <a:prstGeom prst="roundRect">
          <a:avLst/>
        </a:prstGeom>
        <a:solidFill>
          <a:schemeClr val="accent3">
            <a:tint val="45000"/>
          </a:schemeClr>
        </a:solidFill>
        <a:ln w="9525" cap="flat" cmpd="sng" algn="ctr">
          <a:solidFill>
            <a:schemeClr val="accent3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kern="1200" dirty="0" smtClean="0">
              <a:solidFill>
                <a:srgbClr val="C00000"/>
              </a:solidFill>
            </a:rPr>
            <a:t>13,5 mld euro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PROW</a:t>
          </a:r>
          <a:endParaRPr lang="pl-PL" sz="1600" kern="1200" dirty="0"/>
        </a:p>
      </dsp:txBody>
      <dsp:txXfrm>
        <a:off x="1797325" y="1440159"/>
        <a:ext cx="1514653" cy="1110691"/>
      </dsp:txXfrm>
    </dsp:sp>
    <dsp:sp modelId="{41F63FB4-5620-4435-A83D-82D9BB9D34C1}">
      <dsp:nvSpPr>
        <dsp:cNvPr id="0" name=""/>
        <dsp:cNvSpPr/>
      </dsp:nvSpPr>
      <dsp:spPr>
        <a:xfrm>
          <a:off x="3519755" y="1440159"/>
          <a:ext cx="1514653" cy="1110691"/>
        </a:xfrm>
        <a:prstGeom prst="roundRect">
          <a:avLst/>
        </a:prstGeom>
        <a:solidFill>
          <a:schemeClr val="accent3">
            <a:tint val="45000"/>
          </a:schemeClr>
        </a:solidFill>
        <a:ln w="9525" cap="flat" cmpd="sng" algn="ctr">
          <a:solidFill>
            <a:schemeClr val="accent3"/>
          </a:solidFill>
          <a:prstDash val="solid"/>
        </a:ln>
        <a:effectLst>
          <a:outerShdw blurRad="50800" dist="254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kern="1200" dirty="0" smtClean="0">
              <a:solidFill>
                <a:srgbClr val="C00000"/>
              </a:solidFill>
            </a:rPr>
            <a:t>5,2 mld euro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polityka spójności</a:t>
          </a:r>
          <a:endParaRPr lang="pl-PL" sz="1600" kern="1200" dirty="0"/>
        </a:p>
      </dsp:txBody>
      <dsp:txXfrm>
        <a:off x="3519755" y="1440159"/>
        <a:ext cx="1514653" cy="11106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5DA40F-F0C4-46F4-A54F-D755AACC8B08}">
      <dsp:nvSpPr>
        <dsp:cNvPr id="0" name=""/>
        <dsp:cNvSpPr/>
      </dsp:nvSpPr>
      <dsp:spPr>
        <a:xfrm rot="5400000">
          <a:off x="3753961" y="-1459537"/>
          <a:ext cx="782637" cy="390144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infrastruktura </a:t>
          </a:r>
          <a:br>
            <a:rPr lang="pl-PL" sz="2000" b="1" kern="1200" dirty="0" smtClean="0"/>
          </a:br>
          <a:r>
            <a:rPr lang="pl-PL" sz="2000" b="1" kern="1200" dirty="0" smtClean="0"/>
            <a:t>wodno-kanalizacyjna</a:t>
          </a:r>
          <a:endParaRPr lang="pl-PL" sz="2000" kern="1200" dirty="0"/>
        </a:p>
      </dsp:txBody>
      <dsp:txXfrm rot="5400000">
        <a:off x="3753961" y="-1459537"/>
        <a:ext cx="782637" cy="3901440"/>
      </dsp:txXfrm>
    </dsp:sp>
    <dsp:sp modelId="{55E1D760-20FB-4C61-834C-67F5DECC22BE}">
      <dsp:nvSpPr>
        <dsp:cNvPr id="0" name=""/>
        <dsp:cNvSpPr/>
      </dsp:nvSpPr>
      <dsp:spPr>
        <a:xfrm>
          <a:off x="0" y="2033"/>
          <a:ext cx="2194560" cy="97829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>
              <a:solidFill>
                <a:srgbClr val="C00000"/>
              </a:solidFill>
            </a:rPr>
            <a:t>1,2 mld euro </a:t>
          </a:r>
          <a:endParaRPr lang="pl-PL" sz="2900" kern="1200" dirty="0">
            <a:solidFill>
              <a:srgbClr val="C00000"/>
            </a:solidFill>
          </a:endParaRPr>
        </a:p>
      </dsp:txBody>
      <dsp:txXfrm>
        <a:off x="0" y="2033"/>
        <a:ext cx="2194560" cy="978296"/>
      </dsp:txXfrm>
    </dsp:sp>
    <dsp:sp modelId="{E98F66D0-C4A7-437A-BFDD-FB2EFEDBC9DC}">
      <dsp:nvSpPr>
        <dsp:cNvPr id="0" name=""/>
        <dsp:cNvSpPr/>
      </dsp:nvSpPr>
      <dsp:spPr>
        <a:xfrm rot="5400000">
          <a:off x="3753961" y="-432325"/>
          <a:ext cx="782637" cy="390144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gospodarka wodna</a:t>
          </a:r>
          <a:endParaRPr lang="pl-PL" sz="2000" kern="1200" dirty="0"/>
        </a:p>
      </dsp:txBody>
      <dsp:txXfrm rot="5400000">
        <a:off x="3753961" y="-432325"/>
        <a:ext cx="782637" cy="3901440"/>
      </dsp:txXfrm>
    </dsp:sp>
    <dsp:sp modelId="{B43DF0B5-7F6A-4A0B-82A2-DB4EC17A001C}">
      <dsp:nvSpPr>
        <dsp:cNvPr id="0" name=""/>
        <dsp:cNvSpPr/>
      </dsp:nvSpPr>
      <dsp:spPr>
        <a:xfrm>
          <a:off x="0" y="1029245"/>
          <a:ext cx="2194560" cy="97829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>
              <a:solidFill>
                <a:srgbClr val="C00000"/>
              </a:solidFill>
            </a:rPr>
            <a:t>0,5 mld euro </a:t>
          </a:r>
          <a:endParaRPr lang="pl-PL" sz="2900" kern="1200" dirty="0">
            <a:solidFill>
              <a:srgbClr val="C00000"/>
            </a:solidFill>
          </a:endParaRPr>
        </a:p>
      </dsp:txBody>
      <dsp:txXfrm>
        <a:off x="0" y="1029245"/>
        <a:ext cx="2194560" cy="978296"/>
      </dsp:txXfrm>
    </dsp:sp>
    <dsp:sp modelId="{F34E680E-2DAB-4396-83AF-180F8BC040A7}">
      <dsp:nvSpPr>
        <dsp:cNvPr id="0" name=""/>
        <dsp:cNvSpPr/>
      </dsp:nvSpPr>
      <dsp:spPr>
        <a:xfrm rot="5400000">
          <a:off x="3753961" y="594885"/>
          <a:ext cx="782637" cy="390144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rozwój przedsiębiorczości</a:t>
          </a:r>
          <a:endParaRPr lang="pl-PL" sz="2000" kern="1200" dirty="0"/>
        </a:p>
      </dsp:txBody>
      <dsp:txXfrm rot="5400000">
        <a:off x="3753961" y="594885"/>
        <a:ext cx="782637" cy="3901440"/>
      </dsp:txXfrm>
    </dsp:sp>
    <dsp:sp modelId="{28595D34-DA2C-413C-A669-609B8697626D}">
      <dsp:nvSpPr>
        <dsp:cNvPr id="0" name=""/>
        <dsp:cNvSpPr/>
      </dsp:nvSpPr>
      <dsp:spPr>
        <a:xfrm>
          <a:off x="0" y="2056457"/>
          <a:ext cx="2194560" cy="97829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>
              <a:solidFill>
                <a:srgbClr val="C00000"/>
              </a:solidFill>
            </a:rPr>
            <a:t>1,5 mld euro </a:t>
          </a:r>
          <a:endParaRPr lang="pl-PL" sz="2900" kern="1200" dirty="0">
            <a:solidFill>
              <a:srgbClr val="C00000"/>
            </a:solidFill>
          </a:endParaRPr>
        </a:p>
      </dsp:txBody>
      <dsp:txXfrm>
        <a:off x="0" y="2056457"/>
        <a:ext cx="2194560" cy="978296"/>
      </dsp:txXfrm>
    </dsp:sp>
    <dsp:sp modelId="{7759C6CB-C3C8-445F-8FA2-732F8268B4E2}">
      <dsp:nvSpPr>
        <dsp:cNvPr id="0" name=""/>
        <dsp:cNvSpPr/>
      </dsp:nvSpPr>
      <dsp:spPr>
        <a:xfrm rot="5400000">
          <a:off x="3753961" y="1622097"/>
          <a:ext cx="782637" cy="3901440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b="1" kern="1200" dirty="0" smtClean="0"/>
            <a:t>rewitalizacja społeczna </a:t>
          </a:r>
          <a:br>
            <a:rPr lang="pl-PL" sz="2000" b="1" kern="1200" dirty="0" smtClean="0"/>
          </a:br>
          <a:r>
            <a:rPr lang="pl-PL" sz="2000" b="1" kern="1200" dirty="0" smtClean="0"/>
            <a:t>i  infrastrukturalna na wsi</a:t>
          </a:r>
          <a:endParaRPr lang="pl-PL" sz="2000" kern="1200" dirty="0"/>
        </a:p>
      </dsp:txBody>
      <dsp:txXfrm rot="5400000">
        <a:off x="3753961" y="1622097"/>
        <a:ext cx="782637" cy="3901440"/>
      </dsp:txXfrm>
    </dsp:sp>
    <dsp:sp modelId="{42921C5D-A5B2-44EA-AA39-E3CEC8A24EFB}">
      <dsp:nvSpPr>
        <dsp:cNvPr id="0" name=""/>
        <dsp:cNvSpPr/>
      </dsp:nvSpPr>
      <dsp:spPr>
        <a:xfrm>
          <a:off x="0" y="3083669"/>
          <a:ext cx="2194560" cy="97829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b="1" kern="1200" dirty="0" smtClean="0">
              <a:solidFill>
                <a:srgbClr val="C00000"/>
              </a:solidFill>
            </a:rPr>
            <a:t>2,0 mld euro </a:t>
          </a:r>
          <a:endParaRPr lang="pl-PL" sz="2900" kern="1200" dirty="0">
            <a:solidFill>
              <a:srgbClr val="C00000"/>
            </a:solidFill>
          </a:endParaRPr>
        </a:p>
      </dsp:txBody>
      <dsp:txXfrm>
        <a:off x="0" y="3083669"/>
        <a:ext cx="2194560" cy="9782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0.43935</cdr:x>
      <cdr:y>0.59517</cdr:y>
    </cdr:from>
    <cdr:to>
      <cdr:x>0.56456</cdr:x>
      <cdr:y>0.70241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628063" y="2114542"/>
          <a:ext cx="748969" cy="381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b="1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rPr>
            <a:t>PROW</a:t>
          </a:r>
        </a:p>
      </cdr:txBody>
    </cdr:sp>
  </cdr:relSizeAnchor>
  <cdr:relSizeAnchor xmlns:cdr="http://schemas.openxmlformats.org/drawingml/2006/chartDrawing">
    <cdr:from>
      <cdr:x>0.45933</cdr:x>
      <cdr:y>0.45576</cdr:y>
    </cdr:from>
    <cdr:to>
      <cdr:x>0.55367</cdr:x>
      <cdr:y>0.54155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2747557" y="1619245"/>
          <a:ext cx="564313" cy="304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100" b="1">
              <a:latin typeface="Arial" panose="020B0604020202020204" pitchFamily="34" charset="0"/>
              <a:cs typeface="Arial" panose="020B0604020202020204" pitchFamily="34" charset="0"/>
            </a:rPr>
            <a:t>PS</a:t>
          </a:r>
        </a:p>
      </cdr:txBody>
    </cdr:sp>
  </cdr:relSizeAnchor>
  <cdr:relSizeAnchor xmlns:cdr="http://schemas.openxmlformats.org/drawingml/2006/chartDrawing">
    <cdr:from>
      <cdr:x>0.01115</cdr:x>
      <cdr:y>0.86327</cdr:y>
    </cdr:from>
    <cdr:to>
      <cdr:x>0.54936</cdr:x>
      <cdr:y>1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6675" y="3067050"/>
          <a:ext cx="321945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l-PL" sz="1050" i="1" dirty="0">
              <a:latin typeface="Arial" panose="020B0604020202020204" pitchFamily="34" charset="0"/>
              <a:cs typeface="Arial" panose="020B0604020202020204" pitchFamily="34" charset="0"/>
            </a:rPr>
            <a:t>PS - </a:t>
          </a:r>
          <a:r>
            <a:rPr lang="pl-PL" sz="1050" i="1" dirty="0" smtClean="0">
              <a:latin typeface="Arial" panose="020B0604020202020204" pitchFamily="34" charset="0"/>
              <a:cs typeface="Arial" panose="020B0604020202020204" pitchFamily="34" charset="0"/>
            </a:rPr>
            <a:t>Polityka </a:t>
          </a:r>
          <a:r>
            <a:rPr lang="pl-PL" sz="1050" i="1" dirty="0">
              <a:latin typeface="Arial" panose="020B0604020202020204" pitchFamily="34" charset="0"/>
              <a:cs typeface="Arial" panose="020B0604020202020204" pitchFamily="34" charset="0"/>
            </a:rPr>
            <a:t>Spójności</a:t>
          </a:r>
        </a:p>
        <a:p xmlns:a="http://schemas.openxmlformats.org/drawingml/2006/main">
          <a:r>
            <a:rPr lang="pl-PL" sz="1050" i="1" dirty="0">
              <a:latin typeface="Arial" panose="020B0604020202020204" pitchFamily="34" charset="0"/>
              <a:cs typeface="Arial" panose="020B0604020202020204" pitchFamily="34" charset="0"/>
            </a:rPr>
            <a:t>PROW - Program </a:t>
          </a:r>
          <a:r>
            <a:rPr lang="pl-PL" sz="1050" i="1" dirty="0" smtClean="0">
              <a:latin typeface="Arial" panose="020B0604020202020204" pitchFamily="34" charset="0"/>
              <a:cs typeface="Arial" panose="020B0604020202020204" pitchFamily="34" charset="0"/>
            </a:rPr>
            <a:t>Rozwoju </a:t>
          </a:r>
          <a:r>
            <a:rPr lang="pl-PL" sz="1050" i="1" dirty="0">
              <a:latin typeface="Arial" panose="020B0604020202020204" pitchFamily="34" charset="0"/>
              <a:cs typeface="Arial" panose="020B0604020202020204" pitchFamily="34" charset="0"/>
            </a:rPr>
            <a:t>Obszarów Wiejskich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0.14875</cdr:x>
      <cdr:y>0.42957</cdr:y>
    </cdr:from>
    <cdr:to>
      <cdr:x>0.28875</cdr:x>
      <cdr:y>0.59877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1231787" y="1975150"/>
          <a:ext cx="1159329" cy="777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l-PL" sz="1100" b="1" dirty="0"/>
            <a:t>łącznie </a:t>
          </a:r>
        </a:p>
        <a:p xmlns:a="http://schemas.openxmlformats.org/drawingml/2006/main">
          <a:pPr algn="ctr"/>
          <a:r>
            <a:rPr lang="pl-PL" sz="1100" b="1" dirty="0"/>
            <a:t>39,2</a:t>
          </a:r>
          <a:r>
            <a:rPr lang="pl-PL" sz="1100" b="1" baseline="0" dirty="0"/>
            <a:t> </a:t>
          </a:r>
          <a:r>
            <a:rPr lang="pl-PL" sz="1100" b="1" dirty="0"/>
            <a:t>mld EUR</a:t>
          </a:r>
        </a:p>
      </cdr:txBody>
    </cdr:sp>
  </cdr:relSizeAnchor>
  <cdr:relSizeAnchor xmlns:cdr="http://schemas.openxmlformats.org/drawingml/2006/chartDrawing">
    <cdr:from>
      <cdr:x>0.14</cdr:x>
      <cdr:y>0.03182</cdr:y>
    </cdr:from>
    <cdr:to>
      <cdr:x>0.32375</cdr:x>
      <cdr:y>0.14319</cdr:y>
    </cdr:to>
    <cdr:sp macro="" textlink="">
      <cdr:nvSpPr>
        <cdr:cNvPr id="5" name="pole tekstowe 4"/>
        <cdr:cNvSpPr txBox="1"/>
      </cdr:nvSpPr>
      <cdr:spPr>
        <a:xfrm xmlns:a="http://schemas.openxmlformats.org/drawingml/2006/main">
          <a:off x="1152128" y="144016"/>
          <a:ext cx="151216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0.14</cdr:x>
      <cdr:y>0</cdr:y>
    </cdr:from>
    <cdr:to>
      <cdr:x>0.30226</cdr:x>
      <cdr:y>0.0816</cdr:y>
    </cdr:to>
    <cdr:sp macro="" textlink="">
      <cdr:nvSpPr>
        <cdr:cNvPr id="8" name="Prostokąt 7"/>
        <cdr:cNvSpPr/>
      </cdr:nvSpPr>
      <cdr:spPr>
        <a:xfrm xmlns:a="http://schemas.openxmlformats.org/drawingml/2006/main">
          <a:off x="1152128" y="-1741458"/>
          <a:ext cx="1335368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pl-PL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0.31132</cdr:x>
      <cdr:y>0.38813</cdr:y>
    </cdr:from>
    <cdr:to>
      <cdr:x>0.69912</cdr:x>
      <cdr:y>0.59376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936104" y="1224136"/>
          <a:ext cx="1166056" cy="648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pl-PL" sz="1100" b="1" dirty="0"/>
            <a:t>łącznie </a:t>
          </a:r>
        </a:p>
        <a:p xmlns:a="http://schemas.openxmlformats.org/drawingml/2006/main">
          <a:pPr algn="ctr"/>
          <a:r>
            <a:rPr lang="pl-PL" sz="1100" b="1" dirty="0"/>
            <a:t>42,4 mld </a:t>
          </a:r>
          <a:endParaRPr lang="pl-PL" sz="1100" b="1" dirty="0" smtClean="0"/>
        </a:p>
        <a:p xmlns:a="http://schemas.openxmlformats.org/drawingml/2006/main">
          <a:pPr algn="ctr"/>
          <a:r>
            <a:rPr lang="pl-PL" sz="1100" b="1" dirty="0" smtClean="0"/>
            <a:t>EUR</a:t>
          </a:r>
          <a:endParaRPr lang="pl-PL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0.18347</cdr:x>
      <cdr:y>0.35768</cdr:y>
    </cdr:from>
    <cdr:to>
      <cdr:x>0.21849</cdr:x>
      <cdr:y>0.89474</cdr:y>
    </cdr:to>
    <cdr:sp macro="" textlink="">
      <cdr:nvSpPr>
        <cdr:cNvPr id="2" name="Prostokąt zaokrąglony 1"/>
        <cdr:cNvSpPr/>
      </cdr:nvSpPr>
      <cdr:spPr>
        <a:xfrm xmlns:a="http://schemas.openxmlformats.org/drawingml/2006/main">
          <a:off x="1247775" y="1585913"/>
          <a:ext cx="238125" cy="2381250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8F45C7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0.36</cdr:x>
      <cdr:y>0.35634</cdr:y>
    </cdr:from>
    <cdr:to>
      <cdr:x>0.395</cdr:x>
      <cdr:y>0.86955</cdr:y>
    </cdr:to>
    <cdr:sp macro="" textlink="">
      <cdr:nvSpPr>
        <cdr:cNvPr id="2" name="Prostokąt zaokrąglony 1"/>
        <cdr:cNvSpPr/>
      </cdr:nvSpPr>
      <cdr:spPr>
        <a:xfrm xmlns:a="http://schemas.openxmlformats.org/drawingml/2006/main">
          <a:off x="2962672" y="1612776"/>
          <a:ext cx="288032" cy="2322770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313B017-49F1-452B-8F79-25B5319BDAB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ED57AE-B86C-447C-9B8E-D99B1784C4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560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CA6514-0FF3-4175-B98D-CF224E28FE9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l-PL" smtClean="0"/>
          </a:p>
        </p:txBody>
      </p:sp>
      <p:sp>
        <p:nvSpPr>
          <p:cNvPr id="25605" name="Symbol zastępczy daty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stopki 1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FBE35-C553-4D4F-8C1D-9EF2FE82391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88BEA-9B8D-4D28-9B24-B07B8FE8E1B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6" name="Symbol zastępczy daty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7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2A63658-7A9F-480F-A152-2B04BE42A70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Symbol zastępczy zawartości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44500" cy="733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46BA-9AD6-4FA6-94EE-8D0E66962F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ostokąt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6" name="Symbol zastępczy zawartości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23" name="Tytuł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8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9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0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3A3E688-2DAF-49A9-9375-4CEA1423AE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CD962-E923-4B3A-B894-FB3F6453636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Prostokąt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Prostokąt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Prostokąt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B696FA5-ABC2-420E-9C3F-7FF3230F480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ostokąt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Symbol zastępczy zawartości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B0D63DD-C0E5-4F59-84A8-6BC14CA8E3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Prostokąt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Prostokąt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rostokąt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FE0BF-7B7A-4BED-8B82-FDC3EFB952E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7" name="Symbol zastępczy daty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Prostokąt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Prostokąt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Prostokąt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Prostokąt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5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1036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3" r:id="rId1"/>
    <p:sldLayoutId id="2147484344" r:id="rId2"/>
    <p:sldLayoutId id="2147484345" r:id="rId3"/>
    <p:sldLayoutId id="2147484346" r:id="rId4"/>
    <p:sldLayoutId id="2147484347" r:id="rId5"/>
    <p:sldLayoutId id="2147484348" r:id="rId6"/>
    <p:sldLayoutId id="2147484349" r:id="rId7"/>
    <p:sldLayoutId id="2147484350" r:id="rId8"/>
    <p:sldLayoutId id="2147484351" r:id="rId9"/>
    <p:sldLayoutId id="2147484352" r:id="rId10"/>
    <p:sldLayoutId id="2147484353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Obraz 6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4813"/>
            <a:ext cx="1980233" cy="198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b="1">
                <a:solidFill>
                  <a:srgbClr val="DFE9CA"/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6" name="Prostokąt 5"/>
          <p:cNvSpPr/>
          <p:nvPr/>
        </p:nvSpPr>
        <p:spPr>
          <a:xfrm>
            <a:off x="539552" y="3284984"/>
            <a:ext cx="8137525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800" b="1" dirty="0">
                <a:solidFill>
                  <a:srgbClr val="41674A"/>
                </a:solidFill>
                <a:latin typeface="+mj-lt"/>
              </a:rPr>
              <a:t>BUDŻET NA ROLNICTWO I POLSKĄ WIEŚ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200900" cy="933450"/>
          </a:xfrm>
        </p:spPr>
        <p:txBody>
          <a:bodyPr/>
          <a:lstStyle/>
          <a:p>
            <a:r>
              <a:rPr lang="pl-PL" sz="2400" b="1" smtClean="0">
                <a:solidFill>
                  <a:srgbClr val="41674A"/>
                </a:solidFill>
              </a:rPr>
              <a:t>Zmiana łącznych kopert PB i ROW </a:t>
            </a:r>
            <a:br>
              <a:rPr lang="pl-PL" sz="2400" b="1" smtClean="0">
                <a:solidFill>
                  <a:srgbClr val="41674A"/>
                </a:solidFill>
              </a:rPr>
            </a:br>
            <a:r>
              <a:rPr lang="pl-PL" sz="2400" b="1" smtClean="0">
                <a:solidFill>
                  <a:srgbClr val="41674A"/>
                </a:solidFill>
              </a:rPr>
              <a:t>w latach 2014 – 2020</a:t>
            </a:r>
            <a:br>
              <a:rPr lang="pl-PL" sz="2400" b="1" smtClean="0">
                <a:solidFill>
                  <a:srgbClr val="41674A"/>
                </a:solidFill>
              </a:rPr>
            </a:br>
            <a:r>
              <a:rPr lang="pl-PL" sz="1800" b="1" smtClean="0">
                <a:solidFill>
                  <a:srgbClr val="41674A"/>
                </a:solidFill>
              </a:rPr>
              <a:t>w porównaniu do lat 2007 - 2013 </a:t>
            </a:r>
          </a:p>
        </p:txBody>
      </p:sp>
      <p:pic>
        <p:nvPicPr>
          <p:cNvPr id="22531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aphicFrame>
        <p:nvGraphicFramePr>
          <p:cNvPr id="10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Obraz 6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8863" y="260350"/>
            <a:ext cx="1946275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pic>
        <p:nvPicPr>
          <p:cNvPr id="25" name="Obraz 24" descr="ku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653136"/>
            <a:ext cx="1512169" cy="1157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Obraz 28" descr="DSC0158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4653136"/>
            <a:ext cx="1775212" cy="1187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" name="Obraz 29" descr="DSCN068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4653136"/>
            <a:ext cx="1554410" cy="1165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1" name="Obraz 30" descr="aaaDSC0806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07904" y="4653136"/>
            <a:ext cx="1541710" cy="1156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Obraz 31" descr="BP2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79712" y="4653136"/>
            <a:ext cx="1599306" cy="11994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3" name="Prostokąt 32"/>
          <p:cNvSpPr/>
          <p:nvPr/>
        </p:nvSpPr>
        <p:spPr>
          <a:xfrm>
            <a:off x="755650" y="3105150"/>
            <a:ext cx="7704138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l-PL" sz="2400" b="1" dirty="0">
                <a:solidFill>
                  <a:srgbClr val="41674A"/>
                </a:solidFill>
                <a:latin typeface="+mj-lt"/>
              </a:rPr>
              <a:t>SUKCES NEGOCJACYJNY </a:t>
            </a:r>
          </a:p>
          <a:p>
            <a:pPr algn="ctr">
              <a:defRPr/>
            </a:pPr>
            <a:r>
              <a:rPr lang="pl-PL" sz="2400" b="1" dirty="0">
                <a:solidFill>
                  <a:srgbClr val="41674A"/>
                </a:solidFill>
                <a:latin typeface="+mj-lt"/>
              </a:rPr>
              <a:t>DLA POLSKIEJ WSI I ROLNICTWA 2014-2020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 bwMode="auto">
          <a:xfrm>
            <a:off x="971550" y="333375"/>
            <a:ext cx="781367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24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Fundusze na rolnictwo i rozwój wsi w Polsce</a:t>
            </a:r>
            <a:br>
              <a:rPr lang="pl-PL" sz="24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</a:br>
            <a:r>
              <a:rPr lang="pl-PL" sz="24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w latach 2014-2020</a:t>
            </a:r>
          </a:p>
        </p:txBody>
      </p:sp>
      <p:pic>
        <p:nvPicPr>
          <p:cNvPr id="14340" name="Obraz 23" descr="logo_ministerstwa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rostokąt zaokrąglony 8"/>
          <p:cNvSpPr/>
          <p:nvPr/>
        </p:nvSpPr>
        <p:spPr>
          <a:xfrm>
            <a:off x="6948488" y="908050"/>
            <a:ext cx="1439862" cy="57626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1600" b="1" dirty="0"/>
              <a:t>(mld EUR)</a:t>
            </a:r>
            <a:endParaRPr lang="pl-PL" sz="1600" dirty="0"/>
          </a:p>
        </p:txBody>
      </p:sp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8534400" cy="792163"/>
          </a:xfrm>
        </p:spPr>
        <p:txBody>
          <a:bodyPr/>
          <a:lstStyle/>
          <a:p>
            <a:r>
              <a:rPr lang="pl-PL" sz="2800" b="1" smtClean="0">
                <a:solidFill>
                  <a:srgbClr val="41674A"/>
                </a:solidFill>
              </a:rPr>
              <a:t>Środki na rolnictwo i polską wieś </a:t>
            </a:r>
            <a:br>
              <a:rPr lang="pl-PL" sz="2800" b="1" smtClean="0">
                <a:solidFill>
                  <a:srgbClr val="41674A"/>
                </a:solidFill>
              </a:rPr>
            </a:br>
            <a:r>
              <a:rPr lang="pl-PL" sz="2800" b="1" smtClean="0">
                <a:solidFill>
                  <a:srgbClr val="41674A"/>
                </a:solidFill>
              </a:rPr>
              <a:t>w latach 2014-2020</a:t>
            </a:r>
          </a:p>
        </p:txBody>
      </p:sp>
      <p:pic>
        <p:nvPicPr>
          <p:cNvPr id="1536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467544" y="1700808"/>
          <a:ext cx="56166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4" name="Prostokąt zaokrąglony 23"/>
          <p:cNvSpPr/>
          <p:nvPr/>
        </p:nvSpPr>
        <p:spPr>
          <a:xfrm>
            <a:off x="6300192" y="2924944"/>
            <a:ext cx="2345546" cy="1563457"/>
          </a:xfrm>
          <a:prstGeom prst="roundRect">
            <a:avLst/>
          </a:prstGeom>
          <a:ln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27" name="Plus 26"/>
          <p:cNvSpPr/>
          <p:nvPr/>
        </p:nvSpPr>
        <p:spPr>
          <a:xfrm>
            <a:off x="1979712" y="3501008"/>
            <a:ext cx="360040" cy="36004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1" name="Plus 30"/>
          <p:cNvSpPr/>
          <p:nvPr/>
        </p:nvSpPr>
        <p:spPr>
          <a:xfrm>
            <a:off x="3707904" y="3501008"/>
            <a:ext cx="360040" cy="360040"/>
          </a:xfrm>
          <a:prstGeom prst="mathPlus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6300788" y="3213100"/>
            <a:ext cx="2303462" cy="10906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sz="2600" dirty="0">
                <a:solidFill>
                  <a:srgbClr val="C00000"/>
                </a:solidFill>
                <a:latin typeface="+mj-lt"/>
              </a:rPr>
              <a:t>42,4 mld euro</a:t>
            </a:r>
          </a:p>
          <a:p>
            <a:pPr algn="ctr" defTabSz="666750">
              <a:lnSpc>
                <a:spcPct val="90000"/>
              </a:lnSpc>
              <a:spcAft>
                <a:spcPct val="35000"/>
              </a:spcAft>
              <a:defRPr/>
            </a:pPr>
            <a:r>
              <a:rPr lang="pl-PL" dirty="0">
                <a:latin typeface="+mj-lt"/>
              </a:rPr>
              <a:t>obszary wiejskie razem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971550" y="333375"/>
            <a:ext cx="78136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33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Płatności bezpośrednie</a:t>
            </a:r>
          </a:p>
        </p:txBody>
      </p:sp>
      <p:pic>
        <p:nvPicPr>
          <p:cNvPr id="1638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2339975" y="1700213"/>
            <a:ext cx="4608513" cy="122396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średni poziom płatności bezpośrednich 2014-2020</a:t>
            </a:r>
          </a:p>
          <a:p>
            <a:pPr algn="ctr">
              <a:defRPr/>
            </a:pPr>
            <a:r>
              <a:rPr lang="pl-PL" sz="3600" dirty="0">
                <a:solidFill>
                  <a:srgbClr val="C00000"/>
                </a:solidFill>
              </a:rPr>
              <a:t>240  euro/ha</a:t>
            </a:r>
          </a:p>
        </p:txBody>
      </p:sp>
      <p:grpSp>
        <p:nvGrpSpPr>
          <p:cNvPr id="2" name="Grupa 20"/>
          <p:cNvGrpSpPr/>
          <p:nvPr/>
        </p:nvGrpSpPr>
        <p:grpSpPr>
          <a:xfrm>
            <a:off x="683568" y="3861048"/>
            <a:ext cx="2273810" cy="1707473"/>
            <a:chOff x="72002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0" name="Prostokąt zaokrąglony 9"/>
            <p:cNvSpPr/>
            <p:nvPr/>
          </p:nvSpPr>
          <p:spPr>
            <a:xfrm>
              <a:off x="72002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126221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>
                <a:defRPr/>
              </a:pPr>
              <a:r>
                <a:rPr lang="pl-PL" sz="1600" b="1" dirty="0">
                  <a:solidFill>
                    <a:srgbClr val="C00000"/>
                  </a:solidFill>
                </a:rPr>
                <a:t>23,73  mld euro</a:t>
              </a:r>
            </a:p>
            <a:p>
              <a:pPr algn="ctr">
                <a:defRPr/>
              </a:pPr>
              <a:endParaRPr lang="pl-PL" sz="500" b="1" dirty="0"/>
            </a:p>
            <a:p>
              <a:pPr algn="ctr">
                <a:defRPr/>
              </a:pPr>
              <a:r>
                <a:rPr lang="pl-PL" sz="1600" b="1" dirty="0"/>
                <a:t>budżet łączny</a:t>
              </a:r>
            </a:p>
          </p:txBody>
        </p:sp>
      </p:grpSp>
      <p:grpSp>
        <p:nvGrpSpPr>
          <p:cNvPr id="3" name="Grupa 21"/>
          <p:cNvGrpSpPr/>
          <p:nvPr/>
        </p:nvGrpSpPr>
        <p:grpSpPr>
          <a:xfrm>
            <a:off x="3491880" y="3861048"/>
            <a:ext cx="2273810" cy="1707473"/>
            <a:chOff x="1797325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3" name="Prostokąt zaokrąglony 12"/>
            <p:cNvSpPr/>
            <p:nvPr/>
          </p:nvSpPr>
          <p:spPr>
            <a:xfrm>
              <a:off x="1797325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4" name="Prostokąt 13"/>
            <p:cNvSpPr/>
            <p:nvPr/>
          </p:nvSpPr>
          <p:spPr>
            <a:xfrm>
              <a:off x="1851544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>
                <a:defRPr/>
              </a:pPr>
              <a:r>
                <a:rPr lang="pl-PL" sz="1600" b="1" dirty="0">
                  <a:solidFill>
                    <a:srgbClr val="C00000"/>
                  </a:solidFill>
                </a:rPr>
                <a:t>23,50  mld euro budżet UE </a:t>
              </a:r>
            </a:p>
            <a:p>
              <a:pPr algn="ctr">
                <a:defRPr/>
              </a:pPr>
              <a:endParaRPr lang="pl-PL" sz="1600" b="1" dirty="0"/>
            </a:p>
            <a:p>
              <a:pPr algn="ctr">
                <a:defRPr/>
              </a:pPr>
              <a:r>
                <a:rPr lang="pl-PL" sz="1200" b="1" dirty="0"/>
                <a:t>(z przesunięciem 25% środków z II filara)</a:t>
              </a:r>
            </a:p>
          </p:txBody>
        </p:sp>
      </p:grpSp>
      <p:grpSp>
        <p:nvGrpSpPr>
          <p:cNvPr id="4" name="Grupa 22"/>
          <p:cNvGrpSpPr/>
          <p:nvPr/>
        </p:nvGrpSpPr>
        <p:grpSpPr>
          <a:xfrm>
            <a:off x="6228184" y="3861048"/>
            <a:ext cx="2273810" cy="1707473"/>
            <a:chOff x="3519755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6" name="Prostokąt zaokrąglony 15"/>
            <p:cNvSpPr/>
            <p:nvPr/>
          </p:nvSpPr>
          <p:spPr>
            <a:xfrm>
              <a:off x="3519755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7" name="Prostokąt 16"/>
            <p:cNvSpPr/>
            <p:nvPr/>
          </p:nvSpPr>
          <p:spPr>
            <a:xfrm>
              <a:off x="3573974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b="1" dirty="0">
                  <a:solidFill>
                    <a:srgbClr val="C00000"/>
                  </a:solidFill>
                </a:rPr>
                <a:t> 0,23  mld euro 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b="1" dirty="0"/>
                <a:t>dofinansowanie krajowe</a:t>
              </a:r>
              <a:endParaRPr lang="pl-PL" sz="16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1187450" y="404813"/>
            <a:ext cx="6913563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36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PROW 2014-2020</a:t>
            </a:r>
          </a:p>
        </p:txBody>
      </p:sp>
      <p:pic>
        <p:nvPicPr>
          <p:cNvPr id="17411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pSp>
        <p:nvGrpSpPr>
          <p:cNvPr id="2" name="Grupa 7"/>
          <p:cNvGrpSpPr/>
          <p:nvPr/>
        </p:nvGrpSpPr>
        <p:grpSpPr>
          <a:xfrm>
            <a:off x="3419872" y="1628800"/>
            <a:ext cx="2273810" cy="1707473"/>
            <a:chOff x="72002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9" name="Prostokąt zaokrąglony 8"/>
            <p:cNvSpPr/>
            <p:nvPr/>
          </p:nvSpPr>
          <p:spPr>
            <a:xfrm>
              <a:off x="72002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0" name="Prostokąt 9"/>
            <p:cNvSpPr/>
            <p:nvPr/>
          </p:nvSpPr>
          <p:spPr>
            <a:xfrm>
              <a:off x="126221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>
                <a:defRPr/>
              </a:pPr>
              <a:r>
                <a:rPr lang="pl-PL" sz="2400" dirty="0">
                  <a:solidFill>
                    <a:srgbClr val="C00000"/>
                  </a:solidFill>
                </a:rPr>
                <a:t>13,5 mld euro</a:t>
              </a:r>
            </a:p>
            <a:p>
              <a:pPr algn="ctr">
                <a:defRPr/>
              </a:pPr>
              <a:r>
                <a:rPr lang="pl-PL" sz="1600" dirty="0"/>
                <a:t> </a:t>
              </a:r>
            </a:p>
            <a:p>
              <a:pPr algn="ctr">
                <a:defRPr/>
              </a:pPr>
              <a:r>
                <a:rPr lang="pl-PL" sz="1600" dirty="0"/>
                <a:t>środki łączne</a:t>
              </a:r>
              <a:endParaRPr lang="pl-PL" sz="1600" b="1" dirty="0"/>
            </a:p>
          </p:txBody>
        </p:sp>
      </p:grpSp>
      <p:grpSp>
        <p:nvGrpSpPr>
          <p:cNvPr id="3" name="Grupa 10"/>
          <p:cNvGrpSpPr/>
          <p:nvPr/>
        </p:nvGrpSpPr>
        <p:grpSpPr>
          <a:xfrm>
            <a:off x="395536" y="4077072"/>
            <a:ext cx="2273810" cy="1707473"/>
            <a:chOff x="1797325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2" name="Prostokąt zaokrąglony 11"/>
            <p:cNvSpPr/>
            <p:nvPr/>
          </p:nvSpPr>
          <p:spPr>
            <a:xfrm>
              <a:off x="1797325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3" name="Prostokąt 12"/>
            <p:cNvSpPr/>
            <p:nvPr/>
          </p:nvSpPr>
          <p:spPr>
            <a:xfrm>
              <a:off x="1851544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>
                <a:defRPr/>
              </a:pPr>
              <a:r>
                <a:rPr lang="pl-PL" sz="1600" dirty="0"/>
                <a:t>8,6 mld euro</a:t>
              </a:r>
            </a:p>
            <a:p>
              <a:pPr algn="ctr">
                <a:defRPr/>
              </a:pPr>
              <a:endParaRPr lang="pl-PL" sz="1600" dirty="0"/>
            </a:p>
            <a:p>
              <a:pPr algn="ctr">
                <a:defRPr/>
              </a:pPr>
              <a:r>
                <a:rPr lang="pl-PL" sz="1600" dirty="0"/>
                <a:t>środki unijne</a:t>
              </a:r>
              <a:endParaRPr lang="pl-PL" sz="1200" b="1" dirty="0"/>
            </a:p>
          </p:txBody>
        </p:sp>
      </p:grpSp>
      <p:grpSp>
        <p:nvGrpSpPr>
          <p:cNvPr id="4" name="Grupa 13"/>
          <p:cNvGrpSpPr/>
          <p:nvPr/>
        </p:nvGrpSpPr>
        <p:grpSpPr>
          <a:xfrm>
            <a:off x="6372200" y="4077072"/>
            <a:ext cx="2273810" cy="1707473"/>
            <a:chOff x="3519755" y="1440159"/>
            <a:chExt cx="1514653" cy="1110691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15" name="Prostokąt zaokrąglony 14"/>
            <p:cNvSpPr/>
            <p:nvPr/>
          </p:nvSpPr>
          <p:spPr>
            <a:xfrm>
              <a:off x="3519755" y="1440159"/>
              <a:ext cx="1514653" cy="1110691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6" name="Prostokąt 15"/>
            <p:cNvSpPr/>
            <p:nvPr/>
          </p:nvSpPr>
          <p:spPr>
            <a:xfrm>
              <a:off x="3573974" y="1494378"/>
              <a:ext cx="1406215" cy="10022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60960" tIns="60960" rIns="60960" bIns="60960" spcCol="127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b="1" dirty="0">
                  <a:solidFill>
                    <a:srgbClr val="C00000"/>
                  </a:solidFill>
                </a:rPr>
                <a:t> </a:t>
              </a:r>
              <a:r>
                <a:rPr lang="pl-PL" sz="1600" dirty="0"/>
                <a:t> 4,9 mld euro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 </a:t>
              </a:r>
            </a:p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600" dirty="0"/>
                <a:t>środki krajowe</a:t>
              </a:r>
            </a:p>
          </p:txBody>
        </p:sp>
      </p:grpSp>
      <p:sp>
        <p:nvSpPr>
          <p:cNvPr id="17" name="Strzałka w dół 16"/>
          <p:cNvSpPr/>
          <p:nvPr/>
        </p:nvSpPr>
        <p:spPr>
          <a:xfrm rot="2884036">
            <a:off x="2897982" y="3298031"/>
            <a:ext cx="419100" cy="865187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  <p:sp>
        <p:nvSpPr>
          <p:cNvPr id="18" name="Strzałka w dół 17"/>
          <p:cNvSpPr/>
          <p:nvPr/>
        </p:nvSpPr>
        <p:spPr>
          <a:xfrm rot="18874251">
            <a:off x="5826126" y="3305175"/>
            <a:ext cx="419100" cy="866775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pl-P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534400" cy="576263"/>
          </a:xfrm>
        </p:spPr>
        <p:txBody>
          <a:bodyPr/>
          <a:lstStyle/>
          <a:p>
            <a:r>
              <a:rPr lang="pl-PL" b="1" smtClean="0">
                <a:solidFill>
                  <a:srgbClr val="41674A"/>
                </a:solidFill>
              </a:rPr>
              <a:t>Polityka Spójności </a:t>
            </a:r>
            <a:br>
              <a:rPr lang="pl-PL" b="1" smtClean="0">
                <a:solidFill>
                  <a:srgbClr val="41674A"/>
                </a:solidFill>
              </a:rPr>
            </a:br>
            <a:r>
              <a:rPr lang="pl-PL" b="1" smtClean="0">
                <a:solidFill>
                  <a:srgbClr val="41674A"/>
                </a:solidFill>
              </a:rPr>
              <a:t>na obszarach wiejskich</a:t>
            </a:r>
          </a:p>
        </p:txBody>
      </p:sp>
      <p:pic>
        <p:nvPicPr>
          <p:cNvPr id="18435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Prostokąt 48"/>
          <p:cNvSpPr/>
          <p:nvPr/>
        </p:nvSpPr>
        <p:spPr>
          <a:xfrm>
            <a:off x="3990910" y="1999387"/>
            <a:ext cx="946156" cy="194933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5730" tIns="125730" rIns="125730" bIns="125730" spcCol="1270" anchor="ctr"/>
          <a:lstStyle/>
          <a:p>
            <a:pPr algn="ctr" defTabSz="1466850">
              <a:lnSpc>
                <a:spcPct val="90000"/>
              </a:lnSpc>
              <a:spcAft>
                <a:spcPct val="35000"/>
              </a:spcAft>
              <a:defRPr/>
            </a:pPr>
            <a:endParaRPr lang="pl-PL" sz="1200">
              <a:solidFill>
                <a:srgbClr val="C00000"/>
              </a:solidFill>
            </a:endParaRPr>
          </a:p>
        </p:txBody>
      </p:sp>
      <p:sp>
        <p:nvSpPr>
          <p:cNvPr id="52" name="Prostokąt 51"/>
          <p:cNvSpPr/>
          <p:nvPr/>
        </p:nvSpPr>
        <p:spPr>
          <a:xfrm>
            <a:off x="3990910" y="3295531"/>
            <a:ext cx="946156" cy="194933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 z="1524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25730" tIns="125730" rIns="125730" bIns="125730" spcCol="1270" anchor="ctr"/>
          <a:lstStyle/>
          <a:p>
            <a:pPr algn="ctr" defTabSz="1466850">
              <a:lnSpc>
                <a:spcPct val="90000"/>
              </a:lnSpc>
              <a:spcAft>
                <a:spcPct val="35000"/>
              </a:spcAft>
              <a:defRPr/>
            </a:pPr>
            <a:endParaRPr lang="pl-PL" sz="1200">
              <a:solidFill>
                <a:srgbClr val="C00000"/>
              </a:solidFill>
            </a:endParaRPr>
          </a:p>
        </p:txBody>
      </p:sp>
      <p:sp>
        <p:nvSpPr>
          <p:cNvPr id="38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aphicFrame>
        <p:nvGraphicFramePr>
          <p:cNvPr id="41" name="Diagram 40"/>
          <p:cNvGraphicFramePr/>
          <p:nvPr/>
        </p:nvGraphicFramePr>
        <p:xfrm>
          <a:off x="1547664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323850" y="228600"/>
            <a:ext cx="8424863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32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Wspólna Polityka Rolna </a:t>
            </a:r>
          </a:p>
          <a:p>
            <a:pPr algn="ctr" eaLnBrk="0" hangingPunct="0">
              <a:defRPr/>
            </a:pPr>
            <a:r>
              <a:rPr lang="pl-PL" sz="32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i Polityka Spójności</a:t>
            </a:r>
          </a:p>
        </p:txBody>
      </p:sp>
      <p:pic>
        <p:nvPicPr>
          <p:cNvPr id="19459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aphicFrame>
        <p:nvGraphicFramePr>
          <p:cNvPr id="19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95536" y="2260029"/>
          <a:ext cx="8280920" cy="459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Wykres 19"/>
          <p:cNvGraphicFramePr/>
          <p:nvPr/>
        </p:nvGraphicFramePr>
        <p:xfrm>
          <a:off x="4644008" y="3052117"/>
          <a:ext cx="3600400" cy="300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Prostokąt zaokrąglony 26"/>
          <p:cNvSpPr/>
          <p:nvPr/>
        </p:nvSpPr>
        <p:spPr>
          <a:xfrm>
            <a:off x="1476375" y="2492375"/>
            <a:ext cx="1582738" cy="2889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2007-2013</a:t>
            </a:r>
          </a:p>
        </p:txBody>
      </p:sp>
      <p:sp>
        <p:nvSpPr>
          <p:cNvPr id="28" name="Prostokąt zaokrąglony 27"/>
          <p:cNvSpPr/>
          <p:nvPr/>
        </p:nvSpPr>
        <p:spPr>
          <a:xfrm>
            <a:off x="5724525" y="2492375"/>
            <a:ext cx="1584325" cy="2889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dirty="0"/>
              <a:t>2014-2020</a:t>
            </a:r>
          </a:p>
        </p:txBody>
      </p:sp>
      <p:sp>
        <p:nvSpPr>
          <p:cNvPr id="29" name="Prostokąt zaokrąglony 28"/>
          <p:cNvSpPr/>
          <p:nvPr/>
        </p:nvSpPr>
        <p:spPr>
          <a:xfrm>
            <a:off x="1835150" y="1628775"/>
            <a:ext cx="5184775" cy="287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1600" b="1" dirty="0"/>
              <a:t>łączne środki na rolnictwo i obszary wiejskie</a:t>
            </a:r>
            <a:endParaRPr lang="pl-PL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1331913" y="333375"/>
            <a:ext cx="74168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>
              <a:defRPr/>
            </a:pPr>
            <a:r>
              <a:rPr lang="pl-PL" sz="28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Fundusze na rolnictwo i rozwój wsi </a:t>
            </a:r>
          </a:p>
          <a:p>
            <a:pPr algn="ctr" eaLnBrk="0" hangingPunct="0">
              <a:defRPr/>
            </a:pPr>
            <a:r>
              <a:rPr lang="pl-PL" sz="2800" b="1" dirty="0">
                <a:solidFill>
                  <a:srgbClr val="41674A"/>
                </a:solidFill>
                <a:latin typeface="+mj-lt"/>
                <a:ea typeface="+mj-ea"/>
                <a:cs typeface="+mj-cs"/>
              </a:rPr>
              <a:t>w Polsce w latach 2014-2020</a:t>
            </a:r>
          </a:p>
        </p:txBody>
      </p:sp>
      <p:pic>
        <p:nvPicPr>
          <p:cNvPr id="20483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aokrąglony 6"/>
          <p:cNvSpPr/>
          <p:nvPr/>
        </p:nvSpPr>
        <p:spPr>
          <a:xfrm>
            <a:off x="1223963" y="4292600"/>
            <a:ext cx="6624637" cy="9366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/>
              <a:t>Łączne środki na rolnictwo i rozwój wsi </a:t>
            </a:r>
          </a:p>
          <a:p>
            <a:pPr algn="ctr">
              <a:defRPr/>
            </a:pPr>
            <a:r>
              <a:rPr lang="pl-PL" sz="2400" dirty="0"/>
              <a:t>w latach 2014-2020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2771775" y="2133600"/>
            <a:ext cx="3529013" cy="13668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4800" dirty="0">
                <a:solidFill>
                  <a:srgbClr val="C00000"/>
                </a:solidFill>
              </a:rPr>
              <a:t>177 mld zł</a:t>
            </a:r>
          </a:p>
        </p:txBody>
      </p:sp>
      <p:sp>
        <p:nvSpPr>
          <p:cNvPr id="9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>
          <a:xfrm>
            <a:off x="1331913" y="620713"/>
            <a:ext cx="7488237" cy="574675"/>
          </a:xfrm>
        </p:spPr>
        <p:txBody>
          <a:bodyPr/>
          <a:lstStyle/>
          <a:p>
            <a:r>
              <a:rPr lang="pl-PL" sz="2200" b="1" smtClean="0">
                <a:solidFill>
                  <a:srgbClr val="41674A"/>
                </a:solidFill>
              </a:rPr>
              <a:t>Koperty krajowe na Płatności Bezpośrednie </a:t>
            </a:r>
            <a:br>
              <a:rPr lang="pl-PL" sz="2200" b="1" smtClean="0">
                <a:solidFill>
                  <a:srgbClr val="41674A"/>
                </a:solidFill>
              </a:rPr>
            </a:br>
            <a:r>
              <a:rPr lang="pl-PL" sz="2200" b="1" smtClean="0">
                <a:solidFill>
                  <a:srgbClr val="41674A"/>
                </a:solidFill>
              </a:rPr>
              <a:t>i Rozwój Obszarów Wiejskich w latach 2014-2020 </a:t>
            </a:r>
            <a:r>
              <a:rPr lang="pl-PL" sz="2000" b="1" smtClean="0">
                <a:solidFill>
                  <a:srgbClr val="41674A"/>
                </a:solidFill>
              </a:rPr>
              <a:t/>
            </a:r>
            <a:br>
              <a:rPr lang="pl-PL" sz="2000" b="1" smtClean="0">
                <a:solidFill>
                  <a:srgbClr val="41674A"/>
                </a:solidFill>
              </a:rPr>
            </a:br>
            <a:r>
              <a:rPr lang="pl-PL" sz="1600" b="1" smtClean="0">
                <a:solidFill>
                  <a:srgbClr val="41674A"/>
                </a:solidFill>
              </a:rPr>
              <a:t>(mld EUR, ceny bieżące)</a:t>
            </a:r>
          </a:p>
        </p:txBody>
      </p:sp>
      <p:pic>
        <p:nvPicPr>
          <p:cNvPr id="21507" name="Obraz 23" descr="logo_ministerstw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9350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8"/>
          <p:cNvSpPr>
            <a:spLocks noChangeArrowheads="1"/>
          </p:cNvSpPr>
          <p:nvPr/>
        </p:nvSpPr>
        <p:spPr bwMode="auto">
          <a:xfrm>
            <a:off x="179388" y="6381750"/>
            <a:ext cx="8785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l-PL" b="1" dirty="0">
                <a:solidFill>
                  <a:schemeClr val="tx1">
                    <a:lumMod val="50000"/>
                  </a:schemeClr>
                </a:solidFill>
                <a:latin typeface="Georgia" pitchFamily="18" charset="0"/>
              </a:rPr>
              <a:t>Ministerstwo Rolnictwa i Rozwoju Wsi</a:t>
            </a:r>
          </a:p>
        </p:txBody>
      </p:sp>
      <p:graphicFrame>
        <p:nvGraphicFramePr>
          <p:cNvPr id="9" name="Symbol zastępczy zawartości 3"/>
          <p:cNvGraphicFramePr>
            <a:graphicFrameLocks/>
          </p:cNvGraphicFramePr>
          <p:nvPr/>
        </p:nvGraphicFramePr>
        <p:xfrm>
          <a:off x="467544" y="1412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ejski">
  <a:themeElements>
    <a:clrScheme name="Niestandardowy 8">
      <a:dk1>
        <a:srgbClr val="4F6128"/>
      </a:dk1>
      <a:lt1>
        <a:srgbClr val="4F6128"/>
      </a:lt1>
      <a:dk2>
        <a:srgbClr val="F3F1EA"/>
      </a:dk2>
      <a:lt2>
        <a:srgbClr val="FFFFFF"/>
      </a:lt2>
      <a:accent1>
        <a:srgbClr val="C4BD97"/>
      </a:accent1>
      <a:accent2>
        <a:srgbClr val="C0000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6600"/>
      </a:hlink>
      <a:folHlink>
        <a:srgbClr val="800080"/>
      </a:folHlink>
    </a:clrScheme>
    <a:fontScheme name="Miej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ej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iestandardowy 8">
    <a:dk1>
      <a:srgbClr val="4F6128"/>
    </a:dk1>
    <a:lt1>
      <a:srgbClr val="4F6128"/>
    </a:lt1>
    <a:dk2>
      <a:srgbClr val="F3F1EA"/>
    </a:dk2>
    <a:lt2>
      <a:srgbClr val="FFFFFF"/>
    </a:lt2>
    <a:accent1>
      <a:srgbClr val="C4BD97"/>
    </a:accent1>
    <a:accent2>
      <a:srgbClr val="C000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6600"/>
    </a:hlink>
    <a:folHlink>
      <a:srgbClr val="800080"/>
    </a:folHlink>
  </a:clrScheme>
  <a:fontScheme name="Miejski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Miejski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Niestandardowy 8">
    <a:dk1>
      <a:srgbClr val="4F6128"/>
    </a:dk1>
    <a:lt1>
      <a:srgbClr val="4F6128"/>
    </a:lt1>
    <a:dk2>
      <a:srgbClr val="F3F1EA"/>
    </a:dk2>
    <a:lt2>
      <a:srgbClr val="FFFFFF"/>
    </a:lt2>
    <a:accent1>
      <a:srgbClr val="C4BD97"/>
    </a:accent1>
    <a:accent2>
      <a:srgbClr val="C000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6600"/>
    </a:hlink>
    <a:folHlink>
      <a:srgbClr val="800080"/>
    </a:folHlink>
  </a:clrScheme>
  <a:fontScheme name="Miejski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Miejski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Niestandardowy 8">
    <a:dk1>
      <a:srgbClr val="4F6128"/>
    </a:dk1>
    <a:lt1>
      <a:srgbClr val="4F6128"/>
    </a:lt1>
    <a:dk2>
      <a:srgbClr val="F3F1EA"/>
    </a:dk2>
    <a:lt2>
      <a:srgbClr val="FFFFFF"/>
    </a:lt2>
    <a:accent1>
      <a:srgbClr val="C4BD97"/>
    </a:accent1>
    <a:accent2>
      <a:srgbClr val="C00000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6600"/>
    </a:hlink>
    <a:folHlink>
      <a:srgbClr val="800080"/>
    </a:folHlink>
  </a:clrScheme>
  <a:fontScheme name="Miejski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Miejski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3909</TotalTime>
  <Words>265</Words>
  <Application>Microsoft Office PowerPoint</Application>
  <PresentationFormat>Pokaz na ekranie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Georgia</vt:lpstr>
      <vt:lpstr>Wingdings 2</vt:lpstr>
      <vt:lpstr>Wingdings</vt:lpstr>
      <vt:lpstr>Calibri</vt:lpstr>
      <vt:lpstr>Miejski</vt:lpstr>
      <vt:lpstr>Slajd 1</vt:lpstr>
      <vt:lpstr>Slajd 2</vt:lpstr>
      <vt:lpstr>Środki na rolnictwo i polską wieś  w latach 2014-2020</vt:lpstr>
      <vt:lpstr>Slajd 4</vt:lpstr>
      <vt:lpstr>Slajd 5</vt:lpstr>
      <vt:lpstr>Polityka Spójności  na obszarach wiejskich</vt:lpstr>
      <vt:lpstr>Slajd 7</vt:lpstr>
      <vt:lpstr>Slajd 8</vt:lpstr>
      <vt:lpstr>Koperty krajowe na Płatności Bezpośrednie  i Rozwój Obszarów Wiejskich w latach 2014-2020  (mld EUR, ceny bieżące)</vt:lpstr>
      <vt:lpstr>Zmiana łącznych kopert PB i ROW  w latach 2014 – 2020 w porównaniu do lat 2007 - 2013 </vt:lpstr>
      <vt:lpstr>Slajd 11</vt:lpstr>
    </vt:vector>
  </TitlesOfParts>
  <Company>Nazwa twojej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rkania</dc:creator>
  <cp:lastModifiedBy>Twoja nazwa użytkownika</cp:lastModifiedBy>
  <cp:revision>403</cp:revision>
  <dcterms:created xsi:type="dcterms:W3CDTF">2012-10-19T09:10:46Z</dcterms:created>
  <dcterms:modified xsi:type="dcterms:W3CDTF">2014-01-16T09:51:10Z</dcterms:modified>
</cp:coreProperties>
</file>